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handoutMasterIdLst>
    <p:handoutMasterId r:id="rId55"/>
  </p:handoutMasterIdLst>
  <p:sldIdLst>
    <p:sldId id="371" r:id="rId2"/>
    <p:sldId id="372" r:id="rId3"/>
    <p:sldId id="541" r:id="rId4"/>
    <p:sldId id="523" r:id="rId5"/>
    <p:sldId id="485" r:id="rId6"/>
    <p:sldId id="488" r:id="rId7"/>
    <p:sldId id="489" r:id="rId8"/>
    <p:sldId id="549" r:id="rId9"/>
    <p:sldId id="490" r:id="rId10"/>
    <p:sldId id="491" r:id="rId11"/>
    <p:sldId id="542" r:id="rId12"/>
    <p:sldId id="502" r:id="rId13"/>
    <p:sldId id="503" r:id="rId14"/>
    <p:sldId id="551" r:id="rId15"/>
    <p:sldId id="552" r:id="rId16"/>
    <p:sldId id="550" r:id="rId17"/>
    <p:sldId id="504" r:id="rId18"/>
    <p:sldId id="494" r:id="rId19"/>
    <p:sldId id="495" r:id="rId20"/>
    <p:sldId id="496" r:id="rId21"/>
    <p:sldId id="514" r:id="rId22"/>
    <p:sldId id="543" r:id="rId23"/>
    <p:sldId id="498" r:id="rId24"/>
    <p:sldId id="499" r:id="rId25"/>
    <p:sldId id="441" r:id="rId26"/>
    <p:sldId id="509" r:id="rId27"/>
    <p:sldId id="544" r:id="rId28"/>
    <p:sldId id="307" r:id="rId29"/>
    <p:sldId id="548" r:id="rId30"/>
    <p:sldId id="553" r:id="rId31"/>
    <p:sldId id="363" r:id="rId32"/>
    <p:sldId id="356" r:id="rId33"/>
    <p:sldId id="287" r:id="rId34"/>
    <p:sldId id="459" r:id="rId35"/>
    <p:sldId id="466" r:id="rId36"/>
    <p:sldId id="463" r:id="rId37"/>
    <p:sldId id="294" r:id="rId38"/>
    <p:sldId id="281" r:id="rId39"/>
    <p:sldId id="512" r:id="rId40"/>
    <p:sldId id="419" r:id="rId41"/>
    <p:sldId id="513" r:id="rId42"/>
    <p:sldId id="545" r:id="rId43"/>
    <p:sldId id="455" r:id="rId44"/>
    <p:sldId id="519" r:id="rId45"/>
    <p:sldId id="540" r:id="rId46"/>
    <p:sldId id="454" r:id="rId47"/>
    <p:sldId id="520" r:id="rId48"/>
    <p:sldId id="539" r:id="rId49"/>
    <p:sldId id="453" r:id="rId50"/>
    <p:sldId id="521" r:id="rId51"/>
    <p:sldId id="522" r:id="rId52"/>
    <p:sldId id="547" r:id="rId53"/>
    <p:sldId id="265" r:id="rId54"/>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Garamond" pitchFamily="18" charset="0"/>
        <a:ea typeface="宋体" charset="-122"/>
        <a:cs typeface="+mn-cs"/>
      </a:defRPr>
    </a:lvl1pPr>
    <a:lvl2pPr marL="457200" algn="l" rtl="0" fontAlgn="base">
      <a:spcBef>
        <a:spcPct val="0"/>
      </a:spcBef>
      <a:spcAft>
        <a:spcPct val="0"/>
      </a:spcAft>
      <a:defRPr kern="1200">
        <a:solidFill>
          <a:schemeClr val="tx1"/>
        </a:solidFill>
        <a:latin typeface="Garamond" pitchFamily="18" charset="0"/>
        <a:ea typeface="宋体" charset="-122"/>
        <a:cs typeface="+mn-cs"/>
      </a:defRPr>
    </a:lvl2pPr>
    <a:lvl3pPr marL="914400" algn="l" rtl="0" fontAlgn="base">
      <a:spcBef>
        <a:spcPct val="0"/>
      </a:spcBef>
      <a:spcAft>
        <a:spcPct val="0"/>
      </a:spcAft>
      <a:defRPr kern="1200">
        <a:solidFill>
          <a:schemeClr val="tx1"/>
        </a:solidFill>
        <a:latin typeface="Garamond" pitchFamily="18" charset="0"/>
        <a:ea typeface="宋体" charset="-122"/>
        <a:cs typeface="+mn-cs"/>
      </a:defRPr>
    </a:lvl3pPr>
    <a:lvl4pPr marL="1371600" algn="l" rtl="0" fontAlgn="base">
      <a:spcBef>
        <a:spcPct val="0"/>
      </a:spcBef>
      <a:spcAft>
        <a:spcPct val="0"/>
      </a:spcAft>
      <a:defRPr kern="1200">
        <a:solidFill>
          <a:schemeClr val="tx1"/>
        </a:solidFill>
        <a:latin typeface="Garamond" pitchFamily="18" charset="0"/>
        <a:ea typeface="宋体" charset="-122"/>
        <a:cs typeface="+mn-cs"/>
      </a:defRPr>
    </a:lvl4pPr>
    <a:lvl5pPr marL="1828800" algn="l" rtl="0" fontAlgn="base">
      <a:spcBef>
        <a:spcPct val="0"/>
      </a:spcBef>
      <a:spcAft>
        <a:spcPct val="0"/>
      </a:spcAft>
      <a:defRPr kern="1200">
        <a:solidFill>
          <a:schemeClr val="tx1"/>
        </a:solidFill>
        <a:latin typeface="Garamond" pitchFamily="18" charset="0"/>
        <a:ea typeface="宋体" charset="-122"/>
        <a:cs typeface="+mn-cs"/>
      </a:defRPr>
    </a:lvl5pPr>
    <a:lvl6pPr marL="2286000" algn="l" defTabSz="914400" rtl="0" eaLnBrk="1" latinLnBrk="0" hangingPunct="1">
      <a:defRPr kern="1200">
        <a:solidFill>
          <a:schemeClr val="tx1"/>
        </a:solidFill>
        <a:latin typeface="Garamond" pitchFamily="18" charset="0"/>
        <a:ea typeface="宋体" charset="-122"/>
        <a:cs typeface="+mn-cs"/>
      </a:defRPr>
    </a:lvl6pPr>
    <a:lvl7pPr marL="2743200" algn="l" defTabSz="914400" rtl="0" eaLnBrk="1" latinLnBrk="0" hangingPunct="1">
      <a:defRPr kern="1200">
        <a:solidFill>
          <a:schemeClr val="tx1"/>
        </a:solidFill>
        <a:latin typeface="Garamond" pitchFamily="18" charset="0"/>
        <a:ea typeface="宋体" charset="-122"/>
        <a:cs typeface="+mn-cs"/>
      </a:defRPr>
    </a:lvl7pPr>
    <a:lvl8pPr marL="3200400" algn="l" defTabSz="914400" rtl="0" eaLnBrk="1" latinLnBrk="0" hangingPunct="1">
      <a:defRPr kern="1200">
        <a:solidFill>
          <a:schemeClr val="tx1"/>
        </a:solidFill>
        <a:latin typeface="Garamond" pitchFamily="18" charset="0"/>
        <a:ea typeface="宋体" charset="-122"/>
        <a:cs typeface="+mn-cs"/>
      </a:defRPr>
    </a:lvl8pPr>
    <a:lvl9pPr marL="3657600" algn="l" defTabSz="914400" rtl="0" eaLnBrk="1" latinLnBrk="0" hangingPunct="1">
      <a:defRPr kern="1200">
        <a:solidFill>
          <a:schemeClr val="tx1"/>
        </a:solidFill>
        <a:latin typeface="Garamond" pitchFamily="18"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151001"/>
    <a:srgbClr val="FFFFFF"/>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022" autoAdjust="0"/>
    <p:restoredTop sz="78832" autoAdjust="0"/>
  </p:normalViewPr>
  <p:slideViewPr>
    <p:cSldViewPr>
      <p:cViewPr>
        <p:scale>
          <a:sx n="64" d="100"/>
          <a:sy n="64" d="100"/>
        </p:scale>
        <p:origin x="-150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11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ea typeface="宋体" pitchFamily="2" charset="-122"/>
              </a:defRPr>
            </a:lvl1pPr>
          </a:lstStyle>
          <a:p>
            <a:pPr>
              <a:defRPr/>
            </a:pPr>
            <a:endParaRPr lang="en-US" altLang="zh-CN"/>
          </a:p>
        </p:txBody>
      </p:sp>
      <p:sp>
        <p:nvSpPr>
          <p:cNvPr id="221187"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宋体" pitchFamily="2" charset="-122"/>
              </a:defRPr>
            </a:lvl1pPr>
          </a:lstStyle>
          <a:p>
            <a:pPr>
              <a:defRPr/>
            </a:pPr>
            <a:endParaRPr lang="en-US" altLang="zh-CN"/>
          </a:p>
        </p:txBody>
      </p:sp>
      <p:sp>
        <p:nvSpPr>
          <p:cNvPr id="221188"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ea typeface="宋体" pitchFamily="2" charset="-122"/>
              </a:defRPr>
            </a:lvl1pPr>
          </a:lstStyle>
          <a:p>
            <a:pPr>
              <a:defRPr/>
            </a:pPr>
            <a:endParaRPr lang="en-US" altLang="zh-CN"/>
          </a:p>
        </p:txBody>
      </p:sp>
      <p:sp>
        <p:nvSpPr>
          <p:cNvPr id="221189"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宋体" pitchFamily="2" charset="-122"/>
              </a:defRPr>
            </a:lvl1pPr>
          </a:lstStyle>
          <a:p>
            <a:pPr>
              <a:defRPr/>
            </a:pPr>
            <a:fld id="{96470B46-62B9-44D8-8D75-3B39CE2243F7}" type="slidenum">
              <a:rPr lang="en-US" altLang="zh-CN"/>
              <a:pPr>
                <a:defRPr/>
              </a:pPr>
              <a:t>‹#›</a:t>
            </a:fld>
            <a:endParaRPr lang="en-US" altLang="zh-CN"/>
          </a:p>
        </p:txBody>
      </p:sp>
    </p:spTree>
    <p:extLst>
      <p:ext uri="{BB962C8B-B14F-4D97-AF65-F5344CB8AC3E}">
        <p14:creationId xmlns:p14="http://schemas.microsoft.com/office/powerpoint/2010/main" val="51854202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p:nvGrpSpPr>
          <p:grpSpPr bwMode="auto">
            <a:xfrm rot="-215207">
              <a:off x="3688" y="232"/>
              <a:ext cx="1860" cy="3631"/>
              <a:chOff x="3006" y="772"/>
              <a:chExt cx="1860" cy="3631"/>
            </a:xfrm>
          </p:grpSpPr>
          <p:sp>
            <p:nvSpPr>
              <p:cNvPr id="39" name="Freeform 4"/>
              <p:cNvSpPr>
                <a:spLocks/>
              </p:cNvSpPr>
              <p:nvPr/>
            </p:nvSpPr>
            <p:spPr bwMode="ltGray">
              <a:xfrm rot="12185230" flipV="1">
                <a:off x="3533" y="771"/>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0" hangingPunct="0">
                  <a:defRPr/>
                </a:pPr>
                <a:endParaRPr lang="zh-CN" altLang="en-US"/>
              </a:p>
            </p:txBody>
          </p:sp>
          <p:sp>
            <p:nvSpPr>
              <p:cNvPr id="40" name="Freeform 5"/>
              <p:cNvSpPr>
                <a:spLocks/>
              </p:cNvSpPr>
              <p:nvPr/>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0" hangingPunct="0">
                  <a:defRPr/>
                </a:pPr>
                <a:endParaRPr lang="zh-CN" altLang="en-US"/>
              </a:p>
            </p:txBody>
          </p:sp>
          <p:sp>
            <p:nvSpPr>
              <p:cNvPr id="41" name="Freeform 6"/>
              <p:cNvSpPr>
                <a:spLocks/>
              </p:cNvSpPr>
              <p:nvPr/>
            </p:nvSpPr>
            <p:spPr bwMode="ltGray">
              <a:xfrm rot="12185230" flipV="1">
                <a:off x="3636" y="2160"/>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0" hangingPunct="0">
                  <a:defRPr/>
                </a:pPr>
                <a:endParaRPr lang="zh-CN" altLang="en-US"/>
              </a:p>
            </p:txBody>
          </p:sp>
          <p:sp>
            <p:nvSpPr>
              <p:cNvPr id="42" name="Freeform 7"/>
              <p:cNvSpPr>
                <a:spLocks/>
              </p:cNvSpPr>
              <p:nvPr/>
            </p:nvSpPr>
            <p:spPr bwMode="ltGray">
              <a:xfrm rot="12185230" flipV="1">
                <a:off x="3977" y="970"/>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0" hangingPunct="0">
                  <a:defRPr/>
                </a:pPr>
                <a:endParaRPr lang="zh-CN" altLang="en-US"/>
              </a:p>
            </p:txBody>
          </p:sp>
          <p:sp>
            <p:nvSpPr>
              <p:cNvPr id="43" name="Freeform 8"/>
              <p:cNvSpPr>
                <a:spLocks/>
              </p:cNvSpPr>
              <p:nvPr/>
            </p:nvSpPr>
            <p:spPr bwMode="ltGray">
              <a:xfrm rot="12185230" flipV="1">
                <a:off x="3838"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0" hangingPunct="0">
                  <a:defRPr/>
                </a:pPr>
                <a:endParaRPr lang="zh-CN" altLang="en-US"/>
              </a:p>
            </p:txBody>
          </p:sp>
          <p:sp>
            <p:nvSpPr>
              <p:cNvPr id="44" name="Freeform 9"/>
              <p:cNvSpPr>
                <a:spLocks/>
              </p:cNvSpPr>
              <p:nvPr/>
            </p:nvSpPr>
            <p:spPr bwMode="ltGray">
              <a:xfrm rot="12185230" flipV="1">
                <a:off x="3888" y="1321"/>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0" hangingPunct="0">
                  <a:defRPr/>
                </a:pPr>
                <a:endParaRPr lang="zh-CN" altLang="en-US"/>
              </a:p>
            </p:txBody>
          </p:sp>
          <p:sp>
            <p:nvSpPr>
              <p:cNvPr id="45" name="Freeform 10"/>
              <p:cNvSpPr>
                <a:spLocks/>
              </p:cNvSpPr>
              <p:nvPr/>
            </p:nvSpPr>
            <p:spPr bwMode="ltGray">
              <a:xfrm rot="12185230" flipV="1">
                <a:off x="3005"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0" hangingPunct="0">
                  <a:defRPr/>
                </a:pPr>
                <a:endParaRPr lang="zh-CN" altLang="en-US"/>
              </a:p>
            </p:txBody>
          </p:sp>
        </p:grpSp>
        <p:sp>
          <p:nvSpPr>
            <p:cNvPr id="6" name="Freeform 11"/>
            <p:cNvSpPr>
              <a:spLocks/>
            </p:cNvSpPr>
            <p:nvPr/>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0" hangingPunct="0">
                <a:defRPr/>
              </a:pPr>
              <a:endParaRPr lang="zh-CN" altLang="en-US"/>
            </a:p>
          </p:txBody>
        </p:sp>
        <p:sp>
          <p:nvSpPr>
            <p:cNvPr id="7" name="Freeform 12"/>
            <p:cNvSpPr>
              <a:spLocks/>
            </p:cNvSpPr>
            <p:nvPr/>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0" hangingPunct="0">
                <a:defRPr/>
              </a:pPr>
              <a:endParaRPr lang="zh-CN" altLang="en-US"/>
            </a:p>
          </p:txBody>
        </p:sp>
        <p:sp>
          <p:nvSpPr>
            <p:cNvPr id="8" name="Freeform 13"/>
            <p:cNvSpPr>
              <a:spLocks/>
            </p:cNvSpPr>
            <p:nvPr/>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0" hangingPunct="0">
                <a:defRPr/>
              </a:pPr>
              <a:endParaRPr lang="zh-CN" altLang="en-US"/>
            </a:p>
          </p:txBody>
        </p:sp>
        <p:sp>
          <p:nvSpPr>
            <p:cNvPr id="9" name="Freeform 14"/>
            <p:cNvSpPr>
              <a:spLocks/>
            </p:cNvSpPr>
            <p:nvPr/>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0" hangingPunct="0">
                <a:defRPr/>
              </a:pPr>
              <a:endParaRPr lang="zh-CN" altLang="en-US"/>
            </a:p>
          </p:txBody>
        </p:sp>
        <p:sp>
          <p:nvSpPr>
            <p:cNvPr id="10" name="Freeform 15"/>
            <p:cNvSpPr>
              <a:spLocks/>
            </p:cNvSpPr>
            <p:nvPr/>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0" hangingPunct="0">
                <a:defRPr/>
              </a:pPr>
              <a:endParaRPr lang="zh-CN" altLang="en-US"/>
            </a:p>
          </p:txBody>
        </p:sp>
        <p:sp>
          <p:nvSpPr>
            <p:cNvPr id="11" name="Freeform 16"/>
            <p:cNvSpPr>
              <a:spLocks/>
            </p:cNvSpPr>
            <p:nvPr/>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0" hangingPunct="0">
                <a:defRPr/>
              </a:pPr>
              <a:endParaRPr lang="zh-CN" altLang="en-US"/>
            </a:p>
          </p:txBody>
        </p:sp>
        <p:grpSp>
          <p:nvGrpSpPr>
            <p:cNvPr id="12" name="Group 17"/>
            <p:cNvGrpSpPr>
              <a:grpSpLocks/>
            </p:cNvGrpSpPr>
            <p:nvPr/>
          </p:nvGrpSpPr>
          <p:grpSpPr bwMode="auto">
            <a:xfrm rot="3220060">
              <a:off x="2636" y="751"/>
              <a:ext cx="569" cy="636"/>
              <a:chOff x="1727" y="866"/>
              <a:chExt cx="129" cy="157"/>
            </a:xfrm>
          </p:grpSpPr>
          <p:sp>
            <p:nvSpPr>
              <p:cNvPr id="36" name="Freeform 18"/>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37" name="Freeform 19"/>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38" name="Freeform 20"/>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3" name="Group 21"/>
            <p:cNvGrpSpPr>
              <a:grpSpLocks/>
            </p:cNvGrpSpPr>
            <p:nvPr/>
          </p:nvGrpSpPr>
          <p:grpSpPr bwMode="auto">
            <a:xfrm rot="-6691250">
              <a:off x="3637" y="117"/>
              <a:ext cx="356" cy="608"/>
              <a:chOff x="1733" y="866"/>
              <a:chExt cx="129" cy="157"/>
            </a:xfrm>
          </p:grpSpPr>
          <p:sp>
            <p:nvSpPr>
              <p:cNvPr id="33" name="Freeform 22"/>
              <p:cNvSpPr>
                <a:spLocks/>
              </p:cNvSpPr>
              <p:nvPr/>
            </p:nvSpPr>
            <p:spPr bwMode="ltGray">
              <a:xfrm>
                <a:off x="1734"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34" name="Freeform 23"/>
              <p:cNvSpPr>
                <a:spLocks/>
              </p:cNvSpPr>
              <p:nvPr/>
            </p:nvSpPr>
            <p:spPr bwMode="ltGray">
              <a:xfrm>
                <a:off x="1793"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35" name="Freeform 24"/>
              <p:cNvSpPr>
                <a:spLocks/>
              </p:cNvSpPr>
              <p:nvPr/>
            </p:nvSpPr>
            <p:spPr bwMode="ltGray">
              <a:xfrm>
                <a:off x="1777"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4" name="Group 25"/>
            <p:cNvGrpSpPr>
              <a:grpSpLocks/>
            </p:cNvGrpSpPr>
            <p:nvPr/>
          </p:nvGrpSpPr>
          <p:grpSpPr bwMode="auto">
            <a:xfrm rot="8524840">
              <a:off x="677" y="3303"/>
              <a:ext cx="500" cy="500"/>
              <a:chOff x="1727" y="872"/>
              <a:chExt cx="129" cy="156"/>
            </a:xfrm>
          </p:grpSpPr>
          <p:sp>
            <p:nvSpPr>
              <p:cNvPr id="30" name="Freeform 26"/>
              <p:cNvSpPr>
                <a:spLocks/>
              </p:cNvSpPr>
              <p:nvPr/>
            </p:nvSpPr>
            <p:spPr bwMode="ltGray">
              <a:xfrm>
                <a:off x="1727" y="873"/>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31" name="Freeform 27"/>
              <p:cNvSpPr>
                <a:spLocks/>
              </p:cNvSpPr>
              <p:nvPr/>
            </p:nvSpPr>
            <p:spPr bwMode="ltGray">
              <a:xfrm>
                <a:off x="1786" y="901"/>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32" name="Freeform 28"/>
              <p:cNvSpPr>
                <a:spLocks/>
              </p:cNvSpPr>
              <p:nvPr/>
            </p:nvSpPr>
            <p:spPr bwMode="ltGray">
              <a:xfrm>
                <a:off x="1772" y="1004"/>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5" name="Group 29"/>
            <p:cNvGrpSpPr>
              <a:grpSpLocks/>
            </p:cNvGrpSpPr>
            <p:nvPr/>
          </p:nvGrpSpPr>
          <p:grpSpPr bwMode="auto">
            <a:xfrm rot="4106450" flipH="1">
              <a:off x="404" y="260"/>
              <a:ext cx="708" cy="891"/>
              <a:chOff x="1727" y="866"/>
              <a:chExt cx="129" cy="157"/>
            </a:xfrm>
          </p:grpSpPr>
          <p:sp>
            <p:nvSpPr>
              <p:cNvPr id="27" name="Freeform 30"/>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28" name="Freeform 31"/>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29" name="Freeform 32"/>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6" name="Group 33"/>
            <p:cNvGrpSpPr>
              <a:grpSpLocks/>
            </p:cNvGrpSpPr>
            <p:nvPr/>
          </p:nvGrpSpPr>
          <p:grpSpPr bwMode="auto">
            <a:xfrm rot="10015322" flipH="1">
              <a:off x="4626" y="2392"/>
              <a:ext cx="708" cy="891"/>
              <a:chOff x="1727" y="866"/>
              <a:chExt cx="129" cy="157"/>
            </a:xfrm>
          </p:grpSpPr>
          <p:sp>
            <p:nvSpPr>
              <p:cNvPr id="24" name="Freeform 34"/>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25" name="Freeform 35"/>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26" name="Freeform 36"/>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sp>
          <p:nvSpPr>
            <p:cNvPr id="17" name="Freeform 37"/>
            <p:cNvSpPr>
              <a:spLocks/>
            </p:cNvSpPr>
            <p:nvPr/>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0" hangingPunct="0">
                <a:defRPr/>
              </a:pPr>
              <a:endParaRPr lang="zh-CN" altLang="en-US"/>
            </a:p>
          </p:txBody>
        </p:sp>
        <p:sp>
          <p:nvSpPr>
            <p:cNvPr id="18" name="Freeform 38"/>
            <p:cNvSpPr>
              <a:spLocks/>
            </p:cNvSpPr>
            <p:nvPr/>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0" hangingPunct="0">
                <a:defRPr/>
              </a:pPr>
              <a:endParaRPr lang="zh-CN" altLang="en-US"/>
            </a:p>
          </p:txBody>
        </p:sp>
        <p:sp>
          <p:nvSpPr>
            <p:cNvPr id="19" name="Freeform 39"/>
            <p:cNvSpPr>
              <a:spLocks/>
            </p:cNvSpPr>
            <p:nvPr/>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0" hangingPunct="0">
                <a:defRPr/>
              </a:pPr>
              <a:endParaRPr lang="zh-CN" altLang="en-US"/>
            </a:p>
          </p:txBody>
        </p:sp>
        <p:sp>
          <p:nvSpPr>
            <p:cNvPr id="20" name="Freeform 40"/>
            <p:cNvSpPr>
              <a:spLocks/>
            </p:cNvSpPr>
            <p:nvPr/>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0" hangingPunct="0">
                <a:defRPr/>
              </a:pPr>
              <a:endParaRPr lang="zh-CN" altLang="en-US"/>
            </a:p>
          </p:txBody>
        </p:sp>
        <p:sp>
          <p:nvSpPr>
            <p:cNvPr id="21" name="Freeform 41"/>
            <p:cNvSpPr>
              <a:spLocks/>
            </p:cNvSpPr>
            <p:nvPr/>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0" hangingPunct="0">
                <a:defRPr/>
              </a:pPr>
              <a:endParaRPr lang="zh-CN" altLang="en-US"/>
            </a:p>
          </p:txBody>
        </p:sp>
        <p:sp>
          <p:nvSpPr>
            <p:cNvPr id="22" name="Freeform 42"/>
            <p:cNvSpPr>
              <a:spLocks/>
            </p:cNvSpPr>
            <p:nvPr/>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0" hangingPunct="0">
                <a:defRPr/>
              </a:pPr>
              <a:endParaRPr lang="zh-CN" altLang="en-US"/>
            </a:p>
          </p:txBody>
        </p:sp>
        <p:sp>
          <p:nvSpPr>
            <p:cNvPr id="23" name="Freeform 43"/>
            <p:cNvSpPr>
              <a:spLocks/>
            </p:cNvSpPr>
            <p:nvPr/>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0" hangingPunct="0">
                <a:defRPr/>
              </a:pPr>
              <a:endParaRPr lang="zh-CN" altLang="en-US"/>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zh-CN" altLang="en-US" smtClean="0"/>
              <a:t>单击此处编辑母版标题样式</a:t>
            </a:r>
            <a:endParaRPr lang="zh-CN" altLang="en-US"/>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zh-CN" altLang="en-US" smtClean="0"/>
              <a:t>单击此处编辑母版副标题样式</a:t>
            </a:r>
            <a:endParaRPr lang="zh-CN" altLang="en-US"/>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en-US" altLang="zh-CN"/>
          </a:p>
        </p:txBody>
      </p:sp>
      <p:sp>
        <p:nvSpPr>
          <p:cNvPr id="47" name="Rectangle 45"/>
          <p:cNvSpPr>
            <a:spLocks noGrp="1" noChangeArrowheads="1"/>
          </p:cNvSpPr>
          <p:nvPr>
            <p:ph type="ftr" sz="quarter" idx="11"/>
          </p:nvPr>
        </p:nvSpPr>
        <p:spPr/>
        <p:txBody>
          <a:bodyPr/>
          <a:lstStyle>
            <a:lvl1pPr>
              <a:defRPr/>
            </a:lvl1pPr>
          </a:lstStyle>
          <a:p>
            <a:pPr>
              <a:defRPr/>
            </a:pPr>
            <a:endParaRPr lang="en-US" altLang="zh-CN"/>
          </a:p>
        </p:txBody>
      </p:sp>
      <p:sp>
        <p:nvSpPr>
          <p:cNvPr id="48" name="Rectangle 46"/>
          <p:cNvSpPr>
            <a:spLocks noGrp="1" noChangeArrowheads="1"/>
          </p:cNvSpPr>
          <p:nvPr>
            <p:ph type="sldNum" sz="quarter" idx="12"/>
          </p:nvPr>
        </p:nvSpPr>
        <p:spPr/>
        <p:txBody>
          <a:bodyPr/>
          <a:lstStyle>
            <a:lvl1pPr>
              <a:defRPr/>
            </a:lvl1pPr>
          </a:lstStyle>
          <a:p>
            <a:pPr>
              <a:defRPr/>
            </a:pPr>
            <a:fld id="{1D0DE1B0-5873-48CE-9C2D-C047F2403510}"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49"/>
          <p:cNvSpPr>
            <a:spLocks noGrp="1" noChangeArrowheads="1"/>
          </p:cNvSpPr>
          <p:nvPr>
            <p:ph type="sldNum" sz="quarter" idx="12"/>
          </p:nvPr>
        </p:nvSpPr>
        <p:spPr>
          <a:ln/>
        </p:spPr>
        <p:txBody>
          <a:bodyPr/>
          <a:lstStyle>
            <a:lvl1pPr>
              <a:defRPr/>
            </a:lvl1pPr>
          </a:lstStyle>
          <a:p>
            <a:pPr>
              <a:defRPr/>
            </a:pPr>
            <a:fld id="{F901FE08-2819-48A6-81D4-C6247EEBE37D}"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49"/>
          <p:cNvSpPr>
            <a:spLocks noGrp="1" noChangeArrowheads="1"/>
          </p:cNvSpPr>
          <p:nvPr>
            <p:ph type="sldNum" sz="quarter" idx="12"/>
          </p:nvPr>
        </p:nvSpPr>
        <p:spPr>
          <a:ln/>
        </p:spPr>
        <p:txBody>
          <a:bodyPr/>
          <a:lstStyle>
            <a:lvl1pPr>
              <a:defRPr/>
            </a:lvl1pPr>
          </a:lstStyle>
          <a:p>
            <a:pPr>
              <a:defRPr/>
            </a:pPr>
            <a:fld id="{445D2F5C-253F-45FF-9C77-607355C100B9}"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49"/>
          <p:cNvSpPr>
            <a:spLocks noGrp="1" noChangeArrowheads="1"/>
          </p:cNvSpPr>
          <p:nvPr>
            <p:ph type="sldNum" sz="quarter" idx="12"/>
          </p:nvPr>
        </p:nvSpPr>
        <p:spPr>
          <a:ln/>
        </p:spPr>
        <p:txBody>
          <a:bodyPr/>
          <a:lstStyle>
            <a:lvl1pPr>
              <a:defRPr/>
            </a:lvl1pPr>
          </a:lstStyle>
          <a:p>
            <a:pPr>
              <a:defRPr/>
            </a:pPr>
            <a:fld id="{50F39D61-2754-4165-B9D9-8B477A119C1B}"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49"/>
          <p:cNvSpPr>
            <a:spLocks noGrp="1" noChangeArrowheads="1"/>
          </p:cNvSpPr>
          <p:nvPr>
            <p:ph type="sldNum" sz="quarter" idx="12"/>
          </p:nvPr>
        </p:nvSpPr>
        <p:spPr>
          <a:ln/>
        </p:spPr>
        <p:txBody>
          <a:bodyPr/>
          <a:lstStyle>
            <a:lvl1pPr>
              <a:defRPr/>
            </a:lvl1pPr>
          </a:lstStyle>
          <a:p>
            <a:pPr>
              <a:defRPr/>
            </a:pPr>
            <a:fld id="{885D7690-8EFA-41A9-BE23-D592BDCE9C1D}"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49"/>
          <p:cNvSpPr>
            <a:spLocks noGrp="1" noChangeArrowheads="1"/>
          </p:cNvSpPr>
          <p:nvPr>
            <p:ph type="sldNum" sz="quarter" idx="12"/>
          </p:nvPr>
        </p:nvSpPr>
        <p:spPr>
          <a:ln/>
        </p:spPr>
        <p:txBody>
          <a:bodyPr/>
          <a:lstStyle>
            <a:lvl1pPr>
              <a:defRPr/>
            </a:lvl1pPr>
          </a:lstStyle>
          <a:p>
            <a:pPr>
              <a:defRPr/>
            </a:pPr>
            <a:fld id="{4B50B60B-20E2-420A-8C15-38939121606F}"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49"/>
          <p:cNvSpPr>
            <a:spLocks noGrp="1" noChangeArrowheads="1"/>
          </p:cNvSpPr>
          <p:nvPr>
            <p:ph type="sldNum" sz="quarter" idx="12"/>
          </p:nvPr>
        </p:nvSpPr>
        <p:spPr>
          <a:ln/>
        </p:spPr>
        <p:txBody>
          <a:bodyPr/>
          <a:lstStyle>
            <a:lvl1pPr>
              <a:defRPr/>
            </a:lvl1pPr>
          </a:lstStyle>
          <a:p>
            <a:pPr>
              <a:defRPr/>
            </a:pPr>
            <a:fld id="{E4496EF5-7D0D-48F6-987A-CE503474B36C}"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49"/>
          <p:cNvSpPr>
            <a:spLocks noGrp="1" noChangeArrowheads="1"/>
          </p:cNvSpPr>
          <p:nvPr>
            <p:ph type="sldNum" sz="quarter" idx="12"/>
          </p:nvPr>
        </p:nvSpPr>
        <p:spPr>
          <a:ln/>
        </p:spPr>
        <p:txBody>
          <a:bodyPr/>
          <a:lstStyle>
            <a:lvl1pPr>
              <a:defRPr/>
            </a:lvl1pPr>
          </a:lstStyle>
          <a:p>
            <a:pPr>
              <a:defRPr/>
            </a:pPr>
            <a:fld id="{53F615FD-D24F-4ECE-90DF-A811C6EBE126}"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49"/>
          <p:cNvSpPr>
            <a:spLocks noGrp="1" noChangeArrowheads="1"/>
          </p:cNvSpPr>
          <p:nvPr>
            <p:ph type="sldNum" sz="quarter" idx="12"/>
          </p:nvPr>
        </p:nvSpPr>
        <p:spPr>
          <a:ln/>
        </p:spPr>
        <p:txBody>
          <a:bodyPr/>
          <a:lstStyle>
            <a:lvl1pPr>
              <a:defRPr/>
            </a:lvl1pPr>
          </a:lstStyle>
          <a:p>
            <a:pPr>
              <a:defRPr/>
            </a:pPr>
            <a:fld id="{2B9EEBE5-308C-4E75-AF47-9B57000E7C1D}"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49"/>
          <p:cNvSpPr>
            <a:spLocks noGrp="1" noChangeArrowheads="1"/>
          </p:cNvSpPr>
          <p:nvPr>
            <p:ph type="sldNum" sz="quarter" idx="12"/>
          </p:nvPr>
        </p:nvSpPr>
        <p:spPr>
          <a:ln/>
        </p:spPr>
        <p:txBody>
          <a:bodyPr/>
          <a:lstStyle>
            <a:lvl1pPr>
              <a:defRPr/>
            </a:lvl1pPr>
          </a:lstStyle>
          <a:p>
            <a:pPr>
              <a:defRPr/>
            </a:pPr>
            <a:fld id="{E53E6467-6CBF-480E-AC96-333A26594275}"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6225" y="103188"/>
            <a:ext cx="2060575" cy="59531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42913" y="103188"/>
            <a:ext cx="6030912" cy="59531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7"/>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48"/>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49"/>
          <p:cNvSpPr>
            <a:spLocks noGrp="1" noChangeArrowheads="1"/>
          </p:cNvSpPr>
          <p:nvPr>
            <p:ph type="sldNum" sz="quarter" idx="12"/>
          </p:nvPr>
        </p:nvSpPr>
        <p:spPr>
          <a:ln/>
        </p:spPr>
        <p:txBody>
          <a:bodyPr/>
          <a:lstStyle>
            <a:lvl1pPr>
              <a:defRPr/>
            </a:lvl1pPr>
          </a:lstStyle>
          <a:p>
            <a:pPr>
              <a:defRPr/>
            </a:pPr>
            <a:fld id="{AF0EEC28-454F-44D0-9501-353327ED15C9}"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0" hangingPunct="0">
                <a:defRPr/>
              </a:pPr>
              <a:endParaRPr lang="zh-CN" altLang="en-US"/>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46086" name="Freeform 6"/>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46087" name="Freeform 7"/>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0" hangingPunct="0">
                <a:defRPr/>
              </a:pPr>
              <a:endParaRPr lang="zh-CN" altLang="en-US"/>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0" hangingPunct="0">
                  <a:defRPr/>
                </a:pPr>
                <a:endParaRPr lang="zh-CN" altLang="en-US"/>
              </a:p>
            </p:txBody>
          </p:sp>
          <p:sp>
            <p:nvSpPr>
              <p:cNvPr id="46091" name="Freeform 11"/>
              <p:cNvSpPr>
                <a:spLocks/>
              </p:cNvSpPr>
              <p:nvPr/>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0" hangingPunct="0">
                  <a:defRPr/>
                </a:pPr>
                <a:endParaRPr lang="zh-CN" altLang="en-US"/>
              </a:p>
            </p:txBody>
          </p:sp>
          <p:sp>
            <p:nvSpPr>
              <p:cNvPr id="46092" name="Freeform 12"/>
              <p:cNvSpPr>
                <a:spLocks/>
              </p:cNvSpPr>
              <p:nvPr/>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0" hangingPunct="0">
                  <a:defRPr/>
                </a:pPr>
                <a:endParaRPr lang="zh-CN" altLang="en-US"/>
              </a:p>
            </p:txBody>
          </p:sp>
          <p:sp>
            <p:nvSpPr>
              <p:cNvPr id="46093" name="Freeform 13"/>
              <p:cNvSpPr>
                <a:spLocks/>
              </p:cNvSpPr>
              <p:nvPr/>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0" hangingPunct="0">
                  <a:defRPr/>
                </a:pPr>
                <a:endParaRPr lang="zh-CN" altLang="en-US"/>
              </a:p>
            </p:txBody>
          </p:sp>
          <p:sp>
            <p:nvSpPr>
              <p:cNvPr id="46094" name="Freeform 14"/>
              <p:cNvSpPr>
                <a:spLocks/>
              </p:cNvSpPr>
              <p:nvPr/>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0" hangingPunct="0">
                  <a:defRPr/>
                </a:pPr>
                <a:endParaRPr lang="zh-CN" altLang="en-US"/>
              </a:p>
            </p:txBody>
          </p:sp>
          <p:grpSp>
            <p:nvGrpSpPr>
              <p:cNvPr id="1067" name="Group 15"/>
              <p:cNvGrpSpPr>
                <a:grpSpLocks/>
              </p:cNvGrpSpPr>
              <p:nvPr/>
            </p:nvGrpSpPr>
            <p:grpSpPr bwMode="auto">
              <a:xfrm rot="10886446" flipH="1">
                <a:off x="335" y="3251"/>
                <a:ext cx="608" cy="369"/>
                <a:chOff x="-366" y="1704"/>
                <a:chExt cx="608" cy="369"/>
              </a:xfrm>
            </p:grpSpPr>
            <p:sp>
              <p:nvSpPr>
                <p:cNvPr id="46096" name="Freeform 16"/>
                <p:cNvSpPr>
                  <a:spLocks/>
                </p:cNvSpPr>
                <p:nvPr/>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0" hangingPunct="0">
                    <a:defRPr/>
                  </a:pPr>
                  <a:endParaRPr lang="zh-CN" altLang="en-US"/>
                </a:p>
              </p:txBody>
            </p:sp>
            <p:sp>
              <p:nvSpPr>
                <p:cNvPr id="46097" name="Freeform 17"/>
                <p:cNvSpPr>
                  <a:spLocks/>
                </p:cNvSpPr>
                <p:nvPr/>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0" hangingPunct="0">
                    <a:defRPr/>
                  </a:pPr>
                  <a:endParaRPr lang="zh-CN" altLang="en-US"/>
                </a:p>
              </p:txBody>
            </p:sp>
            <p:sp>
              <p:nvSpPr>
                <p:cNvPr id="46098" name="Freeform 18"/>
                <p:cNvSpPr>
                  <a:spLocks/>
                </p:cNvSpPr>
                <p:nvPr/>
              </p:nvSpPr>
              <p:spPr bwMode="ltGray">
                <a:xfrm rot="4200091">
                  <a:off x="187" y="1723"/>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0" hangingPunct="0">
                    <a:defRPr/>
                  </a:pPr>
                  <a:endParaRPr lang="zh-CN" altLang="en-US"/>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46101" name="Freeform 21"/>
              <p:cNvSpPr>
                <a:spLocks/>
              </p:cNvSpPr>
              <p:nvPr/>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46102" name="Freeform 22"/>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46105" name="Freeform 25"/>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46106" name="Freeform 26"/>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0" hangingPunct="0">
                  <a:defRPr/>
                </a:pPr>
                <a:endParaRPr lang="zh-CN" altLang="en-US"/>
              </a:p>
            </p:txBody>
          </p:sp>
          <p:sp>
            <p:nvSpPr>
              <p:cNvPr id="46109" name="Freeform 29"/>
              <p:cNvSpPr>
                <a:spLocks/>
              </p:cNvSpPr>
              <p:nvPr/>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0" hangingPunct="0">
                  <a:defRPr/>
                </a:pPr>
                <a:endParaRPr lang="zh-CN" altLang="en-US"/>
              </a:p>
            </p:txBody>
          </p:sp>
          <p:sp>
            <p:nvSpPr>
              <p:cNvPr id="46110" name="Freeform 30"/>
              <p:cNvSpPr>
                <a:spLocks/>
              </p:cNvSpPr>
              <p:nvPr/>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0" hangingPunct="0">
                  <a:defRPr/>
                </a:pPr>
                <a:endParaRPr lang="zh-CN" altLang="en-US"/>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0" hangingPunct="0">
                <a:defRPr/>
              </a:pPr>
              <a:endParaRPr lang="zh-CN" altLang="en-US"/>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0" hangingPunct="0">
                <a:defRPr/>
              </a:pPr>
              <a:endParaRPr lang="zh-CN" altLang="en-US"/>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0" hangingPunct="0">
                <a:defRPr/>
              </a:pPr>
              <a:endParaRPr lang="zh-CN" altLang="en-US"/>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0" hangingPunct="0">
                <a:defRPr/>
              </a:pPr>
              <a:endParaRPr lang="zh-CN" altLang="en-US"/>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ea typeface="宋体" charset="-122"/>
              </a:defRPr>
            </a:lvl1pPr>
          </a:lstStyle>
          <a:p>
            <a:pPr>
              <a:defRPr/>
            </a:pPr>
            <a:endParaRPr lang="en-US" altLang="zh-CN"/>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ea typeface="宋体" charset="-122"/>
              </a:defRPr>
            </a:lvl1pPr>
          </a:lstStyle>
          <a:p>
            <a:pPr>
              <a:defRPr/>
            </a:pPr>
            <a:endParaRPr lang="en-US" altLang="zh-CN"/>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a:ea typeface="宋体" charset="-122"/>
              </a:defRPr>
            </a:lvl1pPr>
          </a:lstStyle>
          <a:p>
            <a:pPr>
              <a:defRPr/>
            </a:pPr>
            <a:fld id="{561580FF-6A87-4225-A451-E52915EB0453}"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886"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Lst>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eaLnBrk="1" fontAlgn="base" hangingPunct="1">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jlb.sh.cn/xmsb"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395288" y="1268413"/>
            <a:ext cx="8280400" cy="4537075"/>
          </a:xfrm>
        </p:spPr>
        <p:txBody>
          <a:bodyPr>
            <a:normAutofit fontScale="90000"/>
          </a:bodyPr>
          <a:lstStyle/>
          <a:p>
            <a:pPr eaLnBrk="1" hangingPunct="1">
              <a:lnSpc>
                <a:spcPct val="140000"/>
              </a:lnSpc>
              <a:defRPr/>
            </a:pPr>
            <a:r>
              <a:rPr lang="en-US" altLang="zh-CN" dirty="0" smtClean="0">
                <a:ea typeface="黑体" pitchFamily="2" charset="-122"/>
              </a:rPr>
              <a:t/>
            </a:r>
            <a:br>
              <a:rPr lang="en-US" altLang="zh-CN" dirty="0" smtClean="0">
                <a:ea typeface="黑体" pitchFamily="2" charset="-122"/>
              </a:rPr>
            </a:br>
            <a:r>
              <a:rPr lang="zh-CN" altLang="en-US" sz="4900" b="1" dirty="0" smtClean="0">
                <a:solidFill>
                  <a:srgbClr val="151001"/>
                </a:solidFill>
                <a:ea typeface="黑体" pitchFamily="2" charset="-122"/>
              </a:rPr>
              <a:t>二○一五年度</a:t>
            </a:r>
            <a:r>
              <a:rPr lang="en-US" altLang="zh-CN" sz="4900" b="1" dirty="0" smtClean="0">
                <a:solidFill>
                  <a:srgbClr val="151001"/>
                </a:solidFill>
                <a:ea typeface="黑体" pitchFamily="2" charset="-122"/>
              </a:rPr>
              <a:t/>
            </a:r>
            <a:br>
              <a:rPr lang="en-US" altLang="zh-CN" sz="4900" b="1" dirty="0" smtClean="0">
                <a:solidFill>
                  <a:srgbClr val="151001"/>
                </a:solidFill>
                <a:ea typeface="黑体" pitchFamily="2" charset="-122"/>
              </a:rPr>
            </a:br>
            <a:r>
              <a:rPr lang="zh-CN" altLang="en-US" sz="4900" b="1" dirty="0" smtClean="0">
                <a:solidFill>
                  <a:srgbClr val="151001"/>
                </a:solidFill>
                <a:ea typeface="黑体" pitchFamily="2" charset="-122"/>
              </a:rPr>
              <a:t>上海市科学技术奖推荐工作要求</a:t>
            </a:r>
            <a:r>
              <a:rPr lang="zh-CN" altLang="en-US" sz="4000" dirty="0" smtClean="0">
                <a:solidFill>
                  <a:srgbClr val="151001"/>
                </a:solidFill>
                <a:ea typeface="黑体" pitchFamily="2" charset="-122"/>
              </a:rPr>
              <a:t/>
            </a:r>
            <a:br>
              <a:rPr lang="zh-CN" altLang="en-US" sz="4000" dirty="0" smtClean="0">
                <a:solidFill>
                  <a:srgbClr val="151001"/>
                </a:solidFill>
                <a:ea typeface="黑体" pitchFamily="2" charset="-122"/>
              </a:rPr>
            </a:br>
            <a:r>
              <a:rPr lang="zh-CN" altLang="en-US" dirty="0" smtClean="0">
                <a:solidFill>
                  <a:srgbClr val="151001"/>
                </a:solidFill>
                <a:ea typeface="黑体" pitchFamily="2" charset="-122"/>
              </a:rPr>
              <a:t/>
            </a:r>
            <a:br>
              <a:rPr lang="zh-CN" altLang="en-US" dirty="0" smtClean="0">
                <a:solidFill>
                  <a:srgbClr val="151001"/>
                </a:solidFill>
                <a:ea typeface="黑体" pitchFamily="2" charset="-122"/>
              </a:rPr>
            </a:br>
            <a:r>
              <a:rPr lang="zh-CN" altLang="en-US" sz="3600" b="1" dirty="0" smtClean="0">
                <a:solidFill>
                  <a:srgbClr val="151001"/>
                </a:solidFill>
                <a:latin typeface="仿宋_GB2312" pitchFamily="49" charset="-122"/>
                <a:ea typeface="仿宋_GB2312" pitchFamily="49" charset="-122"/>
              </a:rPr>
              <a:t/>
            </a:r>
            <a:br>
              <a:rPr lang="zh-CN" altLang="en-US" sz="3600" b="1" dirty="0" smtClean="0">
                <a:solidFill>
                  <a:srgbClr val="151001"/>
                </a:solidFill>
                <a:latin typeface="仿宋_GB2312" pitchFamily="49" charset="-122"/>
                <a:ea typeface="仿宋_GB2312" pitchFamily="49" charset="-122"/>
              </a:rPr>
            </a:br>
            <a:r>
              <a:rPr lang="zh-CN" altLang="en-US" sz="3600" b="1" dirty="0" smtClean="0">
                <a:solidFill>
                  <a:srgbClr val="151001"/>
                </a:solidFill>
                <a:latin typeface="仿宋_GB2312" pitchFamily="49" charset="-122"/>
                <a:ea typeface="仿宋_GB2312" pitchFamily="49" charset="-122"/>
              </a:rPr>
              <a:t>上海市科学技术奖励中心</a:t>
            </a:r>
            <a:r>
              <a:rPr lang="zh-CN" altLang="en-US" sz="2800" dirty="0" smtClean="0">
                <a:solidFill>
                  <a:schemeClr val="tx1"/>
                </a:solidFill>
                <a:ea typeface="黑体" pitchFamily="2" charset="-122"/>
              </a:rPr>
              <a:t/>
            </a:r>
            <a:br>
              <a:rPr lang="zh-CN" altLang="en-US" sz="2800" dirty="0" smtClean="0">
                <a:solidFill>
                  <a:schemeClr val="tx1"/>
                </a:solidFill>
                <a:ea typeface="黑体" pitchFamily="2" charset="-122"/>
              </a:rPr>
            </a:br>
            <a:endParaRPr lang="zh-CN" altLang="en-US" sz="2800" dirty="0">
              <a:solidFill>
                <a:schemeClr val="tx1"/>
              </a:solidFill>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683568" y="1268760"/>
            <a:ext cx="7776864" cy="5040560"/>
          </a:xfrm>
          <a:prstGeom prst="rect">
            <a:avLst/>
          </a:prstGeom>
          <a:noFill/>
          <a:ln w="9525">
            <a:noFill/>
            <a:miter lim="800000"/>
            <a:headEnd/>
            <a:tailEnd/>
          </a:ln>
        </p:spPr>
        <p:txBody>
          <a:bodyPr anchor="b">
            <a:normAutofit fontScale="82500" lnSpcReduction="10000"/>
          </a:bodyPr>
          <a:lstStyle/>
          <a:p>
            <a:pPr>
              <a:lnSpc>
                <a:spcPct val="210000"/>
              </a:lnSpc>
              <a:defRPr/>
            </a:pPr>
            <a:r>
              <a:rPr lang="zh-CN" altLang="en-US" sz="3600" kern="0" dirty="0">
                <a:solidFill>
                  <a:schemeClr val="tx2"/>
                </a:solidFill>
                <a:effectLst>
                  <a:outerShdw blurRad="38100" dist="38100" dir="2700000" algn="tl">
                    <a:srgbClr val="C0C0C0"/>
                  </a:outerShdw>
                </a:effectLst>
                <a:latin typeface="+mj-lt"/>
                <a:ea typeface="黑体" pitchFamily="2" charset="-122"/>
                <a:cs typeface="+mj-cs"/>
              </a:rPr>
              <a:t>　</a:t>
            </a:r>
            <a:r>
              <a:rPr lang="zh-CN" altLang="en-US" sz="3600" kern="0" dirty="0" smtClean="0">
                <a:solidFill>
                  <a:schemeClr val="tx2"/>
                </a:solidFill>
                <a:effectLst>
                  <a:outerShdw blurRad="38100" dist="38100" dir="2700000" algn="tl">
                    <a:srgbClr val="C0C0C0"/>
                  </a:outerShdw>
                </a:effectLst>
                <a:latin typeface="+mj-lt"/>
                <a:ea typeface="黑体" pitchFamily="2" charset="-122"/>
                <a:cs typeface="+mj-cs"/>
              </a:rPr>
              <a:t>　</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一、</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工作总体要求</a:t>
            </a:r>
            <a: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二、</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推荐材料填写</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要求</a:t>
            </a:r>
            <a:endParaRPr lang="en-US" altLang="zh-CN"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endParaRPr>
          </a:p>
          <a:p>
            <a:pPr>
              <a:lnSpc>
                <a:spcPct val="210000"/>
              </a:lnSpc>
              <a:defRPr/>
            </a:pP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三、形式审查要点</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r>
            <a:br>
              <a:rPr lang="zh-CN" altLang="en-US" sz="3600" kern="0" dirty="0">
                <a:effectLst>
                  <a:outerShdw blurRad="38100" dist="38100" dir="2700000" algn="tl">
                    <a:srgbClr val="C0C0C0"/>
                  </a:outerShdw>
                </a:effectLst>
                <a:latin typeface="+mj-lt"/>
                <a:ea typeface="黑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683568" y="1268760"/>
            <a:ext cx="7776864" cy="5040560"/>
          </a:xfrm>
          <a:prstGeom prst="rect">
            <a:avLst/>
          </a:prstGeom>
          <a:noFill/>
          <a:ln w="9525">
            <a:noFill/>
            <a:miter lim="800000"/>
            <a:headEnd/>
            <a:tailEnd/>
          </a:ln>
        </p:spPr>
        <p:txBody>
          <a:bodyPr anchor="b">
            <a:normAutofit fontScale="82500" lnSpcReduction="10000"/>
          </a:bodyPr>
          <a:lstStyle/>
          <a:p>
            <a:pPr>
              <a:lnSpc>
                <a:spcPct val="210000"/>
              </a:lnSpc>
              <a:defRPr/>
            </a:pPr>
            <a:r>
              <a:rPr lang="zh-CN" altLang="en-US" sz="3600" kern="0" dirty="0">
                <a:solidFill>
                  <a:schemeClr val="tx2"/>
                </a:solidFill>
                <a:effectLst>
                  <a:outerShdw blurRad="38100" dist="38100" dir="2700000" algn="tl">
                    <a:srgbClr val="C0C0C0"/>
                  </a:outerShdw>
                </a:effectLst>
                <a:latin typeface="+mj-lt"/>
                <a:ea typeface="黑体" pitchFamily="2" charset="-122"/>
                <a:cs typeface="+mj-cs"/>
              </a:rPr>
              <a:t>　</a:t>
            </a:r>
            <a:r>
              <a:rPr lang="zh-CN" altLang="en-US" sz="3600" kern="0" dirty="0" smtClean="0">
                <a:solidFill>
                  <a:schemeClr val="tx2"/>
                </a:solidFill>
                <a:effectLst>
                  <a:outerShdw blurRad="38100" dist="38100" dir="2700000" algn="tl">
                    <a:srgbClr val="C0C0C0"/>
                  </a:outerShdw>
                </a:effectLst>
                <a:latin typeface="+mj-lt"/>
                <a:ea typeface="黑体" pitchFamily="2" charset="-122"/>
                <a:cs typeface="+mj-cs"/>
              </a:rPr>
              <a:t>　</a:t>
            </a:r>
            <a:r>
              <a:rPr lang="zh-CN" altLang="en-US"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rPr>
              <a:t>一、</a:t>
            </a:r>
            <a:r>
              <a:rPr lang="zh-CN" altLang="en-US" sz="4000" b="1" kern="0" dirty="0">
                <a:solidFill>
                  <a:srgbClr val="FF0000"/>
                </a:solidFill>
                <a:effectLst>
                  <a:outerShdw blurRad="38100" dist="38100" dir="2700000" algn="tl">
                    <a:srgbClr val="C0C0C0"/>
                  </a:outerShdw>
                </a:effectLst>
                <a:latin typeface="华文楷体" pitchFamily="2" charset="-122"/>
                <a:ea typeface="华文楷体" pitchFamily="2" charset="-122"/>
                <a:cs typeface="+mj-cs"/>
              </a:rPr>
              <a:t>推荐</a:t>
            </a:r>
            <a:r>
              <a:rPr lang="zh-CN" altLang="en-US"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rPr>
              <a:t>工作总体要求</a:t>
            </a:r>
            <a:r>
              <a:rPr lang="en-US" altLang="zh-CN" sz="4000" b="1" kern="0" dirty="0">
                <a:solidFill>
                  <a:srgbClr val="FF0000"/>
                </a:solidFill>
                <a:effectLst>
                  <a:outerShdw blurRad="38100" dist="38100" dir="2700000" algn="tl">
                    <a:srgbClr val="C0C0C0"/>
                  </a:outerShdw>
                </a:effectLst>
                <a:latin typeface="华文楷体" pitchFamily="2" charset="-122"/>
                <a:ea typeface="华文楷体" pitchFamily="2" charset="-122"/>
                <a:cs typeface="+mj-cs"/>
              </a:rPr>
              <a:t/>
            </a:r>
            <a:br>
              <a:rPr lang="en-US" altLang="zh-CN" sz="4000" b="1" kern="0" dirty="0">
                <a:solidFill>
                  <a:srgbClr val="FF0000"/>
                </a:solidFill>
                <a:effectLst>
                  <a:outerShdw blurRad="38100" dist="38100" dir="2700000" algn="tl">
                    <a:srgbClr val="C0C0C0"/>
                  </a:outerShdw>
                </a:effectLst>
                <a:latin typeface="华文楷体" pitchFamily="2" charset="-122"/>
                <a:ea typeface="华文楷体" pitchFamily="2" charset="-122"/>
                <a:cs typeface="+mj-cs"/>
              </a:rPr>
            </a:b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二、</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推荐材料填写</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要求</a:t>
            </a:r>
            <a:endParaRPr lang="en-US" altLang="zh-CN"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endParaRPr>
          </a:p>
          <a:p>
            <a:pPr>
              <a:lnSpc>
                <a:spcPct val="210000"/>
              </a:lnSpc>
              <a:defRPr/>
            </a:pP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三、形式审查要点</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r>
            <a:br>
              <a:rPr lang="zh-CN" altLang="en-US" sz="3600" kern="0" dirty="0">
                <a:effectLst>
                  <a:outerShdw blurRad="38100" dist="38100" dir="2700000" algn="tl">
                    <a:srgbClr val="C0C0C0"/>
                  </a:outerShdw>
                </a:effectLst>
                <a:latin typeface="+mj-lt"/>
                <a:ea typeface="黑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755576" y="980728"/>
            <a:ext cx="7632848" cy="4859561"/>
          </a:xfrm>
        </p:spPr>
        <p:txBody>
          <a:bodyPr/>
          <a:lstStyle/>
          <a:p>
            <a:pPr>
              <a:buNone/>
            </a:pPr>
            <a:r>
              <a:rPr lang="zh-CN" altLang="en-US" dirty="0" smtClean="0"/>
              <a:t>　</a:t>
            </a:r>
            <a:r>
              <a:rPr lang="zh-CN" altLang="en-US" b="1" dirty="0" smtClean="0">
                <a:solidFill>
                  <a:srgbClr val="0000FF"/>
                </a:solidFill>
                <a:latin typeface="华文楷体" pitchFamily="2" charset="-122"/>
                <a:ea typeface="华文楷体" pitchFamily="2" charset="-122"/>
              </a:rPr>
              <a:t>１、奖励重点</a:t>
            </a:r>
          </a:p>
          <a:p>
            <a:pPr>
              <a:lnSpc>
                <a:spcPts val="4500"/>
              </a:lnSpc>
              <a:buNone/>
            </a:pPr>
            <a:r>
              <a:rPr lang="zh-CN" altLang="en-US" b="1" dirty="0" smtClean="0">
                <a:solidFill>
                  <a:srgbClr val="151001"/>
                </a:solidFill>
                <a:latin typeface="华文楷体" pitchFamily="2" charset="-122"/>
                <a:ea typeface="华文楷体" pitchFamily="2" charset="-122"/>
              </a:rPr>
              <a:t>　　　深入贯彻落实党的十八大和十八届二中、三中、四中全会精神，大力实施创新驱动发展战略，加快建设具有全球影响力的科技创新中心，充分发挥科技奖励的激励和引导作用，鼓励产业技术创新和成果转化应用，鼓励基础研究和发明创造。</a:t>
            </a:r>
          </a:p>
          <a:p>
            <a:pPr>
              <a:lnSpc>
                <a:spcPct val="150000"/>
              </a:lnSpc>
              <a:buNone/>
            </a:pPr>
            <a:endParaRPr lang="zh-CN" altLang="en-US" b="1" dirty="0" smtClean="0">
              <a:solidFill>
                <a:srgbClr val="151001"/>
              </a:solidFill>
              <a:latin typeface="华文楷体" pitchFamily="2" charset="-122"/>
              <a:ea typeface="华文楷体" pitchFamily="2" charset="-122"/>
            </a:endParaRPr>
          </a:p>
          <a:p>
            <a:pPr>
              <a:lnSpc>
                <a:spcPct val="150000"/>
              </a:lnSpc>
              <a:buNone/>
            </a:pPr>
            <a:endParaRPr lang="zh-CN" altLang="zh-CN" dirty="0" smtClean="0">
              <a:solidFill>
                <a:srgbClr val="151001"/>
              </a:solidFill>
              <a:latin typeface="+mn-lt"/>
              <a:ea typeface="+mn-ea"/>
              <a:cs typeface="+mn-cs"/>
            </a:endParaRPr>
          </a:p>
          <a:p>
            <a:pPr>
              <a:lnSpc>
                <a:spcPct val="150000"/>
              </a:lnSpc>
              <a:buNone/>
            </a:pPr>
            <a:endParaRPr lang="zh-CN" altLang="zh-CN" b="1" dirty="0" smtClean="0">
              <a:solidFill>
                <a:srgbClr val="151001"/>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内容占位符 2"/>
          <p:cNvSpPr>
            <a:spLocks noGrp="1"/>
          </p:cNvSpPr>
          <p:nvPr>
            <p:ph idx="1"/>
          </p:nvPr>
        </p:nvSpPr>
        <p:spPr>
          <a:xfrm>
            <a:off x="468313" y="836613"/>
            <a:ext cx="8229600" cy="5113337"/>
          </a:xfrm>
        </p:spPr>
        <p:txBody>
          <a:bodyPr/>
          <a:lstStyle/>
          <a:p>
            <a:pPr eaLnBrk="1" hangingPunct="1">
              <a:lnSpc>
                <a:spcPct val="150000"/>
              </a:lnSpc>
              <a:buNone/>
            </a:pPr>
            <a:r>
              <a:rPr lang="zh-CN" altLang="en-US" b="1" dirty="0" smtClean="0">
                <a:solidFill>
                  <a:srgbClr val="0000FF"/>
                </a:solidFill>
                <a:latin typeface="华文楷体" pitchFamily="2" charset="-122"/>
                <a:ea typeface="华文楷体" pitchFamily="2" charset="-122"/>
              </a:rPr>
              <a:t>　　２、奖励类别</a:t>
            </a:r>
            <a:endParaRPr lang="en-US" altLang="zh-CN" b="1" dirty="0" smtClean="0">
              <a:solidFill>
                <a:srgbClr val="0000FF"/>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科技功臣奖</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自然科学奖</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技术发明奖</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科技进步奖</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国际科技合作奖</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764703"/>
            <a:ext cx="8229600" cy="5291609"/>
          </a:xfrm>
        </p:spPr>
        <p:txBody>
          <a:bodyPr>
            <a:normAutofit fontScale="92500"/>
          </a:bodyPr>
          <a:lstStyle/>
          <a:p>
            <a:pPr>
              <a:buNone/>
            </a:pPr>
            <a:r>
              <a:rPr lang="zh-CN" altLang="en-US" sz="3500" dirty="0" smtClean="0">
                <a:solidFill>
                  <a:srgbClr val="0000FF"/>
                </a:solidFill>
                <a:latin typeface="华文楷体" pitchFamily="2" charset="-122"/>
                <a:ea typeface="华文楷体" pitchFamily="2" charset="-122"/>
              </a:rPr>
              <a:t>　</a:t>
            </a:r>
            <a:r>
              <a:rPr lang="en-US" altLang="zh-CN" sz="3500" b="1" dirty="0" smtClean="0">
                <a:solidFill>
                  <a:srgbClr val="0000FF"/>
                </a:solidFill>
                <a:latin typeface="华文楷体" pitchFamily="2" charset="-122"/>
                <a:ea typeface="华文楷体" pitchFamily="2" charset="-122"/>
              </a:rPr>
              <a:t>3</a:t>
            </a:r>
            <a:r>
              <a:rPr lang="zh-CN" altLang="en-US" sz="3500" b="1" dirty="0" smtClean="0">
                <a:solidFill>
                  <a:srgbClr val="0000FF"/>
                </a:solidFill>
                <a:latin typeface="华文楷体" pitchFamily="2" charset="-122"/>
                <a:ea typeface="华文楷体" pitchFamily="2" charset="-122"/>
              </a:rPr>
              <a:t>、</a:t>
            </a:r>
            <a:r>
              <a:rPr lang="zh-CN" altLang="en-US" b="1" dirty="0" smtClean="0">
                <a:solidFill>
                  <a:srgbClr val="0000FF"/>
                </a:solidFill>
                <a:latin typeface="华文楷体" pitchFamily="2" charset="-122"/>
                <a:ea typeface="华文楷体" pitchFamily="2" charset="-122"/>
              </a:rPr>
              <a:t>推荐对象</a:t>
            </a:r>
            <a:endParaRPr lang="en-US" altLang="zh-CN" b="1" dirty="0" smtClean="0">
              <a:solidFill>
                <a:srgbClr val="0000FF"/>
              </a:solidFill>
              <a:latin typeface="华文楷体" pitchFamily="2" charset="-122"/>
              <a:ea typeface="华文楷体" pitchFamily="2" charset="-122"/>
            </a:endParaRPr>
          </a:p>
          <a:p>
            <a:pPr>
              <a:lnSpc>
                <a:spcPct val="150000"/>
              </a:lnSpc>
              <a:buNone/>
            </a:pPr>
            <a:r>
              <a:rPr lang="zh-CN" altLang="en-US" b="1" dirty="0" smtClean="0">
                <a:solidFill>
                  <a:srgbClr val="151001"/>
                </a:solidFill>
                <a:latin typeface="华文楷体" pitchFamily="2" charset="-122"/>
                <a:ea typeface="华文楷体" pitchFamily="2" charset="-122"/>
              </a:rPr>
              <a:t>　　　在本市从事科学研究、技术发明、技术开发、成果转化和产业化等科技创新活动，拥有自主知识产权的科技成果并做出突出贡献的自然人（国籍、户籍不限）、法人。</a:t>
            </a:r>
            <a:endParaRPr lang="en-US" altLang="zh-CN" b="1" dirty="0" smtClean="0">
              <a:solidFill>
                <a:srgbClr val="151001"/>
              </a:solidFill>
              <a:latin typeface="华文楷体" pitchFamily="2" charset="-122"/>
              <a:ea typeface="华文楷体" pitchFamily="2" charset="-122"/>
            </a:endParaRPr>
          </a:p>
          <a:p>
            <a:pPr>
              <a:lnSpc>
                <a:spcPct val="150000"/>
              </a:lnSpc>
              <a:buNone/>
            </a:pPr>
            <a:r>
              <a:rPr lang="zh-CN" altLang="en-US" b="1" dirty="0" smtClean="0">
                <a:solidFill>
                  <a:srgbClr val="151001"/>
                </a:solidFill>
                <a:latin typeface="华文楷体" pitchFamily="2" charset="-122"/>
                <a:ea typeface="华文楷体" pitchFamily="2" charset="-122"/>
              </a:rPr>
              <a:t>　　　项目完成人属于局级领导岗位的需详细填写有关科技创新贡献。</a:t>
            </a:r>
            <a:endParaRPr lang="zh-CN" altLang="en-US" b="1" dirty="0">
              <a:solidFill>
                <a:srgbClr val="151001"/>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内容占位符 2"/>
          <p:cNvSpPr>
            <a:spLocks noGrp="1"/>
          </p:cNvSpPr>
          <p:nvPr>
            <p:ph idx="1"/>
          </p:nvPr>
        </p:nvSpPr>
        <p:spPr>
          <a:xfrm>
            <a:off x="457200" y="981075"/>
            <a:ext cx="8229600" cy="5075238"/>
          </a:xfrm>
        </p:spPr>
        <p:txBody>
          <a:bodyPr/>
          <a:lstStyle/>
          <a:p>
            <a:pPr eaLnBrk="1" hangingPunct="1">
              <a:lnSpc>
                <a:spcPct val="150000"/>
              </a:lnSpc>
              <a:buNone/>
            </a:pPr>
            <a:r>
              <a:rPr lang="zh-CN" altLang="en-US" b="1" dirty="0" smtClean="0">
                <a:solidFill>
                  <a:srgbClr val="151001"/>
                </a:solidFill>
                <a:latin typeface="华文楷体" pitchFamily="2" charset="-122"/>
                <a:ea typeface="华文楷体" pitchFamily="2" charset="-122"/>
              </a:rPr>
              <a:t>　　　自然科学奖、技术发明奖、科技进步奖项目推荐外国人要慎重。</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buNone/>
            </a:pPr>
            <a:r>
              <a:rPr lang="zh-CN" altLang="en-US" b="1" dirty="0" smtClean="0">
                <a:solidFill>
                  <a:srgbClr val="151001"/>
                </a:solidFill>
                <a:latin typeface="华文楷体" pitchFamily="2" charset="-122"/>
                <a:ea typeface="华文楷体" pitchFamily="2" charset="-122"/>
              </a:rPr>
              <a:t>　　　国际科技合作奖推荐的外国人和外国组织需经单位人事、外事等部门审查后，慎重推荐。</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内容占位符 2"/>
          <p:cNvSpPr>
            <a:spLocks noGrp="1"/>
          </p:cNvSpPr>
          <p:nvPr>
            <p:ph idx="1"/>
          </p:nvPr>
        </p:nvSpPr>
        <p:spPr>
          <a:xfrm>
            <a:off x="428596" y="1000108"/>
            <a:ext cx="8229600" cy="5075238"/>
          </a:xfrm>
        </p:spPr>
        <p:txBody>
          <a:bodyPr/>
          <a:lstStyle/>
          <a:p>
            <a:pPr>
              <a:lnSpc>
                <a:spcPct val="150000"/>
              </a:lnSpc>
              <a:buNone/>
            </a:pPr>
            <a:r>
              <a:rPr lang="zh-CN" altLang="en-US" b="1" dirty="0" smtClean="0">
                <a:solidFill>
                  <a:srgbClr val="151001"/>
                </a:solidFill>
                <a:latin typeface="华文楷体" pitchFamily="2" charset="-122"/>
                <a:ea typeface="华文楷体" pitchFamily="2" charset="-122"/>
              </a:rPr>
              <a:t>            同一人不能</a:t>
            </a:r>
            <a:r>
              <a:rPr lang="zh-CN" altLang="en-US" b="1" dirty="0" smtClean="0">
                <a:solidFill>
                  <a:srgbClr val="FF0000"/>
                </a:solidFill>
                <a:latin typeface="华文楷体" pitchFamily="2" charset="-122"/>
                <a:ea typeface="华文楷体" pitchFamily="2" charset="-122"/>
              </a:rPr>
              <a:t>两次或两次以上</a:t>
            </a:r>
            <a:r>
              <a:rPr lang="zh-CN" altLang="en-US" b="1" dirty="0" smtClean="0">
                <a:solidFill>
                  <a:srgbClr val="151001"/>
                </a:solidFill>
                <a:latin typeface="华文楷体" pitchFamily="2" charset="-122"/>
                <a:ea typeface="华文楷体" pitchFamily="2" charset="-122"/>
              </a:rPr>
              <a:t>作为项目的</a:t>
            </a:r>
            <a:r>
              <a:rPr lang="zh-CN" altLang="en-US" b="1" dirty="0" smtClean="0">
                <a:solidFill>
                  <a:srgbClr val="FF0000"/>
                </a:solidFill>
                <a:latin typeface="华文楷体" pitchFamily="2" charset="-122"/>
                <a:ea typeface="华文楷体" pitchFamily="2" charset="-122"/>
              </a:rPr>
              <a:t>前三完成人</a:t>
            </a:r>
            <a:r>
              <a:rPr lang="zh-CN" altLang="en-US" b="1" dirty="0" smtClean="0">
                <a:solidFill>
                  <a:srgbClr val="151001"/>
                </a:solidFill>
                <a:latin typeface="华文楷体" pitchFamily="2" charset="-122"/>
                <a:ea typeface="华文楷体" pitchFamily="2" charset="-122"/>
              </a:rPr>
              <a:t>参加本年度上海市科学技术奖申报。</a:t>
            </a:r>
          </a:p>
          <a:p>
            <a:pPr>
              <a:lnSpc>
                <a:spcPct val="150000"/>
              </a:lnSpc>
              <a:buNone/>
            </a:pPr>
            <a:r>
              <a:rPr lang="zh-CN" altLang="en-US" b="1" dirty="0" smtClean="0">
                <a:solidFill>
                  <a:srgbClr val="151001"/>
                </a:solidFill>
                <a:latin typeface="华文楷体" pitchFamily="2" charset="-122"/>
                <a:ea typeface="华文楷体" pitchFamily="2" charset="-122"/>
              </a:rPr>
              <a:t>            获</a:t>
            </a:r>
            <a:r>
              <a:rPr lang="en-US" altLang="en-US" b="1" dirty="0" smtClean="0">
                <a:solidFill>
                  <a:srgbClr val="FF0000"/>
                </a:solidFill>
                <a:latin typeface="华文楷体" pitchFamily="2" charset="-122"/>
                <a:ea typeface="华文楷体" pitchFamily="2" charset="-122"/>
              </a:rPr>
              <a:t>2014</a:t>
            </a:r>
            <a:r>
              <a:rPr lang="zh-CN" altLang="en-US" b="1" dirty="0" smtClean="0">
                <a:solidFill>
                  <a:srgbClr val="FF0000"/>
                </a:solidFill>
                <a:latin typeface="华文楷体" pitchFamily="2" charset="-122"/>
                <a:ea typeface="华文楷体" pitchFamily="2" charset="-122"/>
              </a:rPr>
              <a:t>年度</a:t>
            </a:r>
            <a:r>
              <a:rPr lang="zh-CN" altLang="en-US" b="1" dirty="0" smtClean="0">
                <a:solidFill>
                  <a:srgbClr val="151001"/>
                </a:solidFill>
                <a:latin typeface="华文楷体" pitchFamily="2" charset="-122"/>
                <a:ea typeface="华文楷体" pitchFamily="2" charset="-122"/>
              </a:rPr>
              <a:t>上海市科学技术奖项目的</a:t>
            </a:r>
            <a:r>
              <a:rPr lang="zh-CN" altLang="en-US" b="1" dirty="0" smtClean="0">
                <a:solidFill>
                  <a:srgbClr val="FF0000"/>
                </a:solidFill>
                <a:latin typeface="华文楷体" pitchFamily="2" charset="-122"/>
                <a:ea typeface="华文楷体" pitchFamily="2" charset="-122"/>
              </a:rPr>
              <a:t>前三完成人</a:t>
            </a:r>
            <a:r>
              <a:rPr lang="zh-CN" altLang="en-US" b="1" dirty="0" smtClean="0">
                <a:solidFill>
                  <a:srgbClr val="151001"/>
                </a:solidFill>
                <a:latin typeface="华文楷体" pitchFamily="2" charset="-122"/>
                <a:ea typeface="华文楷体" pitchFamily="2" charset="-122"/>
              </a:rPr>
              <a:t>不能作为本年度推荐项目的</a:t>
            </a:r>
            <a:r>
              <a:rPr lang="zh-CN" altLang="en-US" b="1" dirty="0" smtClean="0">
                <a:solidFill>
                  <a:srgbClr val="FF0000"/>
                </a:solidFill>
                <a:latin typeface="华文楷体" pitchFamily="2" charset="-122"/>
                <a:ea typeface="华文楷体" pitchFamily="2" charset="-122"/>
              </a:rPr>
              <a:t>前三完成人</a:t>
            </a:r>
            <a:r>
              <a:rPr lang="zh-CN" altLang="en-US" b="1" dirty="0" smtClean="0">
                <a:solidFill>
                  <a:srgbClr val="151001"/>
                </a:solidFill>
                <a:latin typeface="华文楷体" pitchFamily="2" charset="-122"/>
                <a:ea typeface="华文楷体" pitchFamily="2" charset="-122"/>
              </a:rPr>
              <a:t>。</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内容占位符 2"/>
          <p:cNvSpPr>
            <a:spLocks noGrp="1"/>
          </p:cNvSpPr>
          <p:nvPr>
            <p:ph idx="1"/>
          </p:nvPr>
        </p:nvSpPr>
        <p:spPr>
          <a:xfrm>
            <a:off x="457200" y="692150"/>
            <a:ext cx="8229600" cy="5364163"/>
          </a:xfrm>
        </p:spPr>
        <p:txBody>
          <a:bodyPr/>
          <a:lstStyle/>
          <a:p>
            <a:pPr eaLnBrk="1" hangingPunct="1">
              <a:lnSpc>
                <a:spcPts val="4000"/>
              </a:lnSpc>
            </a:pPr>
            <a:r>
              <a:rPr lang="zh-CN" altLang="en-US" b="1" dirty="0" smtClean="0">
                <a:solidFill>
                  <a:srgbClr val="151001"/>
                </a:solidFill>
                <a:latin typeface="华文楷体" pitchFamily="2" charset="-122"/>
                <a:ea typeface="华文楷体" pitchFamily="2" charset="-122"/>
              </a:rPr>
              <a:t>自然科学奖项目完成人必须是</a:t>
            </a:r>
            <a:r>
              <a:rPr lang="zh-CN" altLang="en-US" b="1" dirty="0" smtClean="0">
                <a:solidFill>
                  <a:srgbClr val="FF0000"/>
                </a:solidFill>
                <a:latin typeface="华文楷体" pitchFamily="2" charset="-122"/>
                <a:ea typeface="华文楷体" pitchFamily="2" charset="-122"/>
              </a:rPr>
              <a:t>代表性论文</a:t>
            </a:r>
            <a:r>
              <a:rPr lang="zh-CN" altLang="en-US" b="1" dirty="0" smtClean="0">
                <a:solidFill>
                  <a:srgbClr val="151001"/>
                </a:solidFill>
                <a:latin typeface="华文楷体" pitchFamily="2" charset="-122"/>
                <a:ea typeface="华文楷体" pitchFamily="2" charset="-122"/>
              </a:rPr>
              <a:t>的作者。</a:t>
            </a:r>
            <a:endParaRPr lang="en-US" altLang="zh-CN" b="1" dirty="0" smtClean="0">
              <a:solidFill>
                <a:srgbClr val="151001"/>
              </a:solidFill>
              <a:latin typeface="华文楷体" pitchFamily="2" charset="-122"/>
              <a:ea typeface="华文楷体" pitchFamily="2" charset="-122"/>
            </a:endParaRPr>
          </a:p>
          <a:p>
            <a:pPr eaLnBrk="1" hangingPunct="1">
              <a:lnSpc>
                <a:spcPts val="4000"/>
              </a:lnSpc>
            </a:pPr>
            <a:r>
              <a:rPr lang="zh-CN" altLang="en-US" b="1" dirty="0" smtClean="0">
                <a:solidFill>
                  <a:srgbClr val="151001"/>
                </a:solidFill>
                <a:latin typeface="华文楷体" pitchFamily="2" charset="-122"/>
                <a:ea typeface="华文楷体" pitchFamily="2" charset="-122"/>
              </a:rPr>
              <a:t>技术发明奖项目完成人必须对发明点做出实质性贡献，并且必须附有证明材料（发明专利、论文等）。</a:t>
            </a:r>
            <a:r>
              <a:rPr lang="zh-CN" altLang="en-US" b="1" dirty="0" smtClean="0">
                <a:solidFill>
                  <a:srgbClr val="FF0000"/>
                </a:solidFill>
                <a:latin typeface="华文楷体" pitchFamily="2" charset="-122"/>
                <a:ea typeface="华文楷体" pitchFamily="2" charset="-122"/>
              </a:rPr>
              <a:t>前三位完成人</a:t>
            </a:r>
            <a:r>
              <a:rPr lang="zh-CN" altLang="en-US" b="1" dirty="0" smtClean="0">
                <a:solidFill>
                  <a:srgbClr val="151001"/>
                </a:solidFill>
                <a:latin typeface="华文楷体" pitchFamily="2" charset="-122"/>
                <a:ea typeface="华文楷体" pitchFamily="2" charset="-122"/>
              </a:rPr>
              <a:t>必须是授权发明专利</a:t>
            </a:r>
            <a:r>
              <a:rPr lang="zh-CN" altLang="en-US" b="1" dirty="0" smtClean="0">
                <a:solidFill>
                  <a:srgbClr val="FF0000"/>
                </a:solidFill>
                <a:latin typeface="华文楷体" pitchFamily="2" charset="-122"/>
                <a:ea typeface="华文楷体" pitchFamily="2" charset="-122"/>
              </a:rPr>
              <a:t>发明人</a:t>
            </a:r>
            <a:r>
              <a:rPr lang="zh-CN" altLang="en-US" b="1" dirty="0" smtClean="0">
                <a:solidFill>
                  <a:srgbClr val="151001"/>
                </a:solidFill>
                <a:latin typeface="华文楷体" pitchFamily="2" charset="-122"/>
                <a:ea typeface="华文楷体" pitchFamily="2" charset="-122"/>
              </a:rPr>
              <a:t>。</a:t>
            </a:r>
            <a:endParaRPr lang="en-US" altLang="zh-CN" b="1" dirty="0" smtClean="0">
              <a:solidFill>
                <a:srgbClr val="151001"/>
              </a:solidFill>
              <a:latin typeface="华文楷体" pitchFamily="2" charset="-122"/>
              <a:ea typeface="华文楷体" pitchFamily="2" charset="-122"/>
            </a:endParaRPr>
          </a:p>
          <a:p>
            <a:pPr eaLnBrk="1" hangingPunct="1">
              <a:lnSpc>
                <a:spcPts val="4000"/>
              </a:lnSpc>
            </a:pPr>
            <a:r>
              <a:rPr lang="zh-CN" altLang="en-US" b="1" dirty="0" smtClean="0">
                <a:solidFill>
                  <a:srgbClr val="151001"/>
                </a:solidFill>
                <a:latin typeface="华文楷体" pitchFamily="2" charset="-122"/>
                <a:ea typeface="华文楷体" pitchFamily="2" charset="-122"/>
              </a:rPr>
              <a:t>科技进步奖完成人必须对创新点做出实质性贡献，并且必须附有</a:t>
            </a:r>
            <a:r>
              <a:rPr lang="zh-CN" altLang="en-US" b="1" dirty="0" smtClean="0">
                <a:solidFill>
                  <a:srgbClr val="FF0000"/>
                </a:solidFill>
                <a:latin typeface="华文楷体" pitchFamily="2" charset="-122"/>
                <a:ea typeface="华文楷体" pitchFamily="2" charset="-122"/>
              </a:rPr>
              <a:t>证明材料</a:t>
            </a:r>
            <a:r>
              <a:rPr lang="zh-CN" altLang="en-US" b="1" dirty="0" smtClean="0">
                <a:solidFill>
                  <a:srgbClr val="151001"/>
                </a:solidFill>
                <a:latin typeface="华文楷体" pitchFamily="2" charset="-122"/>
                <a:ea typeface="华文楷体" pitchFamily="2" charset="-122"/>
              </a:rPr>
              <a:t>（专利、论文、验收报告等）。</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内容占位符 2"/>
          <p:cNvSpPr>
            <a:spLocks noGrp="1"/>
          </p:cNvSpPr>
          <p:nvPr>
            <p:ph idx="1"/>
          </p:nvPr>
        </p:nvSpPr>
        <p:spPr>
          <a:xfrm>
            <a:off x="457200" y="908050"/>
            <a:ext cx="8229600" cy="5148263"/>
          </a:xfrm>
        </p:spPr>
        <p:txBody>
          <a:bodyPr/>
          <a:lstStyle/>
          <a:p>
            <a:pPr eaLnBrk="1" hangingPunct="1">
              <a:lnSpc>
                <a:spcPct val="150000"/>
              </a:lnSpc>
            </a:pPr>
            <a:r>
              <a:rPr lang="zh-CN" altLang="en-US" b="1" dirty="0" smtClean="0">
                <a:solidFill>
                  <a:srgbClr val="151001"/>
                </a:solidFill>
                <a:latin typeface="华文楷体" pitchFamily="2" charset="-122"/>
                <a:ea typeface="华文楷体" pitchFamily="2" charset="-122"/>
              </a:rPr>
              <a:t>在科学研究、技术开发项目中仅从事组织管理和辅助服务的工作人员，不得作为项目完成人。</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pPr>
            <a:r>
              <a:rPr lang="zh-CN" altLang="en-US" b="1" dirty="0" smtClean="0">
                <a:solidFill>
                  <a:srgbClr val="151001"/>
                </a:solidFill>
                <a:latin typeface="华文楷体" pitchFamily="2" charset="-122"/>
                <a:ea typeface="华文楷体" pitchFamily="2" charset="-122"/>
              </a:rPr>
              <a:t>主要完成单位必须是法人，填写单位全称。</a:t>
            </a:r>
          </a:p>
          <a:p>
            <a:pPr eaLnBrk="1" hangingPunct="1">
              <a:lnSpc>
                <a:spcPct val="150000"/>
              </a:lnSpc>
              <a:buFontTx/>
              <a:buNone/>
            </a:pPr>
            <a:r>
              <a:rPr lang="zh-CN" altLang="en-US" b="1" dirty="0" smtClean="0">
                <a:solidFill>
                  <a:srgbClr val="151001"/>
                </a:solidFill>
                <a:latin typeface="华文楷体" pitchFamily="2" charset="-122"/>
                <a:ea typeface="华文楷体" pitchFamily="2" charset="-122"/>
              </a:rPr>
              <a:t>   与外省市合作项目，第一完成单位必须是本市单位。</a:t>
            </a:r>
            <a:endParaRPr lang="zh-CN" altLang="en-US" dirty="0" smtClean="0">
              <a:solidFill>
                <a:srgbClr val="151001"/>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836712"/>
            <a:ext cx="8229600" cy="5219601"/>
          </a:xfrm>
        </p:spPr>
        <p:txBody>
          <a:bodyPr/>
          <a:lstStyle/>
          <a:p>
            <a:pPr>
              <a:buNone/>
            </a:pPr>
            <a:r>
              <a:rPr lang="zh-CN" altLang="en-US" dirty="0" smtClean="0"/>
              <a:t>　</a:t>
            </a:r>
            <a:r>
              <a:rPr lang="en-US" altLang="zh-CN" dirty="0" smtClean="0">
                <a:solidFill>
                  <a:srgbClr val="0000FF"/>
                </a:solidFill>
              </a:rPr>
              <a:t>4</a:t>
            </a:r>
            <a:r>
              <a:rPr lang="zh-CN" altLang="en-US" dirty="0" smtClean="0">
                <a:solidFill>
                  <a:srgbClr val="0000FF"/>
                </a:solidFill>
              </a:rPr>
              <a:t>、</a:t>
            </a:r>
            <a:r>
              <a:rPr lang="zh-CN" altLang="en-US" b="1" dirty="0" smtClean="0">
                <a:solidFill>
                  <a:srgbClr val="0000FF"/>
                </a:solidFill>
                <a:latin typeface="华文楷体" pitchFamily="2" charset="-122"/>
                <a:ea typeface="华文楷体" pitchFamily="2" charset="-122"/>
              </a:rPr>
              <a:t>特等奖的推荐</a:t>
            </a:r>
            <a:endParaRPr lang="en-US" altLang="zh-CN" b="1" dirty="0" smtClean="0">
              <a:solidFill>
                <a:srgbClr val="0000FF"/>
              </a:solidFill>
              <a:latin typeface="华文楷体" pitchFamily="2" charset="-122"/>
              <a:ea typeface="华文楷体" pitchFamily="2" charset="-122"/>
            </a:endParaRPr>
          </a:p>
          <a:p>
            <a:pPr>
              <a:lnSpc>
                <a:spcPct val="150000"/>
              </a:lnSpc>
              <a:buNone/>
            </a:pPr>
            <a:r>
              <a:rPr lang="zh-CN" altLang="en-US" b="1" dirty="0" smtClean="0">
                <a:solidFill>
                  <a:srgbClr val="151001"/>
                </a:solidFill>
                <a:latin typeface="华文楷体" pitchFamily="2" charset="-122"/>
                <a:ea typeface="华文楷体" pitchFamily="2" charset="-122"/>
              </a:rPr>
              <a:t>　　自然科学奖、技术发明奖和科技进步奖的特别重大的自主创新成果，可以推荐特等奖，每年各奖励类别特等奖授奖项目最多只有</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项。凡推荐特等奖的项目需要附有三位熟悉本项目的两院</a:t>
            </a:r>
            <a:r>
              <a:rPr lang="zh-CN" altLang="en-US" b="1" dirty="0" smtClean="0">
                <a:solidFill>
                  <a:srgbClr val="FF0000"/>
                </a:solidFill>
                <a:latin typeface="华文楷体" pitchFamily="2" charset="-122"/>
                <a:ea typeface="华文楷体" pitchFamily="2" charset="-122"/>
              </a:rPr>
              <a:t>院士推荐意见</a:t>
            </a:r>
            <a:r>
              <a:rPr lang="zh-CN" altLang="en-US" b="1" dirty="0" smtClean="0">
                <a:solidFill>
                  <a:srgbClr val="151001"/>
                </a:solidFill>
                <a:latin typeface="华文楷体" pitchFamily="2" charset="-122"/>
                <a:ea typeface="华文楷体" pitchFamily="2" charset="-122"/>
              </a:rPr>
              <a:t>。</a:t>
            </a:r>
          </a:p>
          <a:p>
            <a:endParaRPr lang="zh-CN"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idx="1"/>
          </p:nvPr>
        </p:nvSpPr>
        <p:spPr>
          <a:xfrm>
            <a:off x="323850" y="476250"/>
            <a:ext cx="8362950" cy="6381750"/>
          </a:xfrm>
        </p:spPr>
        <p:txBody>
          <a:bodyPr/>
          <a:lstStyle/>
          <a:p>
            <a:pPr eaLnBrk="1" hangingPunct="1">
              <a:lnSpc>
                <a:spcPct val="150000"/>
              </a:lnSpc>
              <a:buFont typeface="Wingdings" pitchFamily="2" charset="2"/>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5</a:t>
            </a:r>
            <a:r>
              <a:rPr lang="zh-CN" altLang="en-US" b="1" dirty="0" smtClean="0">
                <a:solidFill>
                  <a:srgbClr val="0000FF"/>
                </a:solidFill>
                <a:latin typeface="华文楷体" pitchFamily="2" charset="-122"/>
                <a:ea typeface="华文楷体" pitchFamily="2" charset="-122"/>
              </a:rPr>
              <a:t>、自然科学奖申报基本条件</a:t>
            </a:r>
            <a:r>
              <a:rPr lang="zh-CN" altLang="en-US" sz="2800" dirty="0" smtClean="0">
                <a:solidFill>
                  <a:srgbClr val="151001"/>
                </a:solidFill>
                <a:latin typeface="华文楷体" pitchFamily="2" charset="-122"/>
                <a:ea typeface="华文楷体" pitchFamily="2" charset="-122"/>
              </a:rPr>
              <a:t/>
            </a:r>
            <a:br>
              <a:rPr lang="zh-CN" altLang="en-US" sz="2800" dirty="0" smtClean="0">
                <a:solidFill>
                  <a:srgbClr val="151001"/>
                </a:solidFill>
                <a:latin typeface="华文楷体" pitchFamily="2" charset="-122"/>
                <a:ea typeface="华文楷体" pitchFamily="2" charset="-122"/>
              </a:rPr>
            </a:br>
            <a:r>
              <a:rPr lang="zh-CN" altLang="en-US" sz="2800"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）从事基础研究或应用基础研究，取得重大科学发现。</a:t>
            </a:r>
            <a:br>
              <a:rPr lang="zh-CN" altLang="en-US" b="1" dirty="0" smtClean="0">
                <a:solidFill>
                  <a:srgbClr val="151001"/>
                </a:solidFill>
                <a:latin typeface="华文楷体" pitchFamily="2" charset="-122"/>
                <a:ea typeface="华文楷体" pitchFamily="2" charset="-122"/>
              </a:rPr>
            </a:b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）主要论文论著在国内外公开发行的学术刊物发表</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年以上</a:t>
            </a:r>
            <a:r>
              <a:rPr lang="en-US" altLang="zh-CN" b="1" dirty="0" smtClean="0">
                <a:solidFill>
                  <a:srgbClr val="151001"/>
                </a:solidFill>
                <a:latin typeface="华文楷体" pitchFamily="2" charset="-122"/>
                <a:ea typeface="华文楷体" pitchFamily="2" charset="-122"/>
              </a:rPr>
              <a:t>(2013</a:t>
            </a:r>
            <a:r>
              <a:rPr lang="zh-CN" altLang="en-US" b="1" dirty="0" smtClean="0">
                <a:solidFill>
                  <a:srgbClr val="151001"/>
                </a:solidFill>
                <a:latin typeface="华文楷体" pitchFamily="2" charset="-122"/>
                <a:ea typeface="华文楷体" pitchFamily="2" charset="-122"/>
              </a:rPr>
              <a:t>年</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月底前发表</a:t>
            </a:r>
            <a:r>
              <a:rPr lang="en-US" altLang="zh-CN" b="1" dirty="0" smtClean="0">
                <a:solidFill>
                  <a:srgbClr val="151001"/>
                </a:solidFill>
                <a:latin typeface="华文楷体" pitchFamily="2" charset="-122"/>
                <a:ea typeface="华文楷体" pitchFamily="2" charset="-122"/>
              </a:rPr>
              <a:t>)</a:t>
            </a:r>
            <a:r>
              <a:rPr lang="zh-CN" altLang="en-US" b="1" dirty="0" smtClean="0">
                <a:solidFill>
                  <a:srgbClr val="151001"/>
                </a:solidFill>
                <a:latin typeface="华文楷体" pitchFamily="2" charset="-122"/>
                <a:ea typeface="华文楷体" pitchFamily="2" charset="-122"/>
              </a:rPr>
              <a:t>。</a:t>
            </a:r>
            <a:r>
              <a:rPr lang="en-US" altLang="zh-CN" b="1" dirty="0" smtClean="0">
                <a:solidFill>
                  <a:srgbClr val="151001"/>
                </a:solidFill>
                <a:latin typeface="华文楷体" pitchFamily="2" charset="-122"/>
                <a:ea typeface="华文楷体" pitchFamily="2" charset="-122"/>
              </a:rPr>
              <a:t/>
            </a:r>
            <a:br>
              <a:rPr lang="en-US" altLang="zh-CN" b="1" dirty="0" smtClean="0">
                <a:solidFill>
                  <a:srgbClr val="151001"/>
                </a:solidFill>
                <a:latin typeface="华文楷体" pitchFamily="2" charset="-122"/>
                <a:ea typeface="华文楷体" pitchFamily="2" charset="-122"/>
              </a:rPr>
            </a:b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3</a:t>
            </a:r>
            <a:r>
              <a:rPr lang="zh-CN" altLang="en-US" b="1" dirty="0" smtClean="0">
                <a:solidFill>
                  <a:srgbClr val="151001"/>
                </a:solidFill>
                <a:latin typeface="华文楷体" pitchFamily="2" charset="-122"/>
                <a:ea typeface="华文楷体" pitchFamily="2" charset="-122"/>
              </a:rPr>
              <a:t>）其科学结论为国内外同行引用或应用。重点是要有论文论著，和同行的引用和应用</a:t>
            </a:r>
            <a:r>
              <a:rPr lang="zh-CN" altLang="en-US" dirty="0" smtClean="0">
                <a:solidFill>
                  <a:srgbClr val="151001"/>
                </a:solidFill>
                <a:latin typeface="华文楷体" pitchFamily="2" charset="-122"/>
                <a:ea typeface="华文楷体" pitchFamily="2" charset="-122"/>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noChangeArrowheads="1"/>
          </p:cNvSpPr>
          <p:nvPr>
            <p:ph idx="1"/>
          </p:nvPr>
        </p:nvSpPr>
        <p:spPr>
          <a:xfrm>
            <a:off x="323850" y="404813"/>
            <a:ext cx="8374063" cy="6264275"/>
          </a:xfrm>
        </p:spPr>
        <p:txBody>
          <a:bodyPr/>
          <a:lstStyle/>
          <a:p>
            <a:pPr eaLnBrk="1" hangingPunct="1">
              <a:lnSpc>
                <a:spcPct val="150000"/>
              </a:lnSpc>
              <a:spcBef>
                <a:spcPct val="0"/>
              </a:spcBef>
              <a:buFont typeface="Wingdings" pitchFamily="2" charset="2"/>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6</a:t>
            </a:r>
            <a:r>
              <a:rPr lang="zh-CN" altLang="en-US" b="1" dirty="0" smtClean="0">
                <a:solidFill>
                  <a:srgbClr val="0000FF"/>
                </a:solidFill>
                <a:latin typeface="华文楷体" pitchFamily="2" charset="-122"/>
                <a:ea typeface="华文楷体" pitchFamily="2" charset="-122"/>
              </a:rPr>
              <a:t>、技术发明奖申报基本条件</a:t>
            </a:r>
          </a:p>
          <a:p>
            <a:pPr eaLnBrk="1" hangingPunct="1">
              <a:lnSpc>
                <a:spcPct val="150000"/>
              </a:lnSpc>
              <a:spcBef>
                <a:spcPct val="0"/>
              </a:spcBef>
              <a:buFont typeface="Wingdings" pitchFamily="2" charset="2"/>
              <a:buNone/>
            </a:pPr>
            <a:r>
              <a:rPr lang="zh-CN" altLang="en-US"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）要取得相应知识产权证明，包括发明专利、软件著作权、集成电路布图设计权、植物新品种权。</a:t>
            </a:r>
            <a:r>
              <a:rPr lang="zh-CN" altLang="en-US" b="1" dirty="0" smtClean="0">
                <a:solidFill>
                  <a:srgbClr val="FF0000"/>
                </a:solidFill>
                <a:latin typeface="华文楷体" pitchFamily="2" charset="-122"/>
                <a:ea typeface="华文楷体" pitchFamily="2" charset="-122"/>
              </a:rPr>
              <a:t>核心技术必须取得授权发明专利。</a:t>
            </a:r>
          </a:p>
          <a:p>
            <a:pPr eaLnBrk="1" hangingPunct="1">
              <a:lnSpc>
                <a:spcPct val="150000"/>
              </a:lnSpc>
              <a:spcBef>
                <a:spcPct val="0"/>
              </a:spcBef>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）整体技术应用两年</a:t>
            </a:r>
            <a:r>
              <a:rPr lang="en-US" altLang="zh-CN" b="1" dirty="0" smtClean="0">
                <a:solidFill>
                  <a:srgbClr val="151001"/>
                </a:solidFill>
                <a:latin typeface="华文楷体" pitchFamily="2" charset="-122"/>
                <a:ea typeface="华文楷体" pitchFamily="2" charset="-122"/>
              </a:rPr>
              <a:t>(2013</a:t>
            </a:r>
            <a:r>
              <a:rPr lang="zh-CN" altLang="en-US" b="1" dirty="0" smtClean="0">
                <a:solidFill>
                  <a:srgbClr val="151001"/>
                </a:solidFill>
                <a:latin typeface="华文楷体" pitchFamily="2" charset="-122"/>
                <a:ea typeface="华文楷体" pitchFamily="2" charset="-122"/>
              </a:rPr>
              <a:t>年</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月底前</a:t>
            </a:r>
            <a:r>
              <a:rPr lang="en-US" altLang="zh-CN" b="1" dirty="0" smtClean="0">
                <a:solidFill>
                  <a:srgbClr val="151001"/>
                </a:solidFill>
                <a:latin typeface="华文楷体" pitchFamily="2" charset="-122"/>
                <a:ea typeface="华文楷体" pitchFamily="2" charset="-122"/>
              </a:rPr>
              <a:t>),</a:t>
            </a:r>
            <a:r>
              <a:rPr lang="zh-CN" altLang="en-US" b="1" dirty="0" smtClean="0">
                <a:solidFill>
                  <a:srgbClr val="151001"/>
                </a:solidFill>
                <a:latin typeface="华文楷体" pitchFamily="2" charset="-122"/>
                <a:ea typeface="华文楷体" pitchFamily="2" charset="-122"/>
              </a:rPr>
              <a:t>要有应用证明，包括生产证明、使用证明、效益证明、技术转让合同等。</a:t>
            </a:r>
          </a:p>
        </p:txBody>
      </p:sp>
      <p:sp>
        <p:nvSpPr>
          <p:cNvPr id="29699" name="Rectangle 4"/>
          <p:cNvSpPr>
            <a:spLocks noChangeArrowheads="1"/>
          </p:cNvSpPr>
          <p:nvPr/>
        </p:nvSpPr>
        <p:spPr bwMode="auto">
          <a:xfrm>
            <a:off x="684213" y="1628775"/>
            <a:ext cx="247650" cy="366713"/>
          </a:xfrm>
          <a:prstGeom prst="rect">
            <a:avLst/>
          </a:prstGeom>
          <a:noFill/>
          <a:ln w="9525">
            <a:noFill/>
            <a:miter lim="800000"/>
            <a:headEnd/>
            <a:tailEnd/>
          </a:ln>
        </p:spPr>
        <p:txBody>
          <a:bodyPr wrap="none">
            <a:spAutoFit/>
          </a:bodyPr>
          <a:lstStyle/>
          <a:p>
            <a:r>
              <a:rPr lang="en-US" altLang="zh-CN">
                <a:latin typeface="Arial" charset="0"/>
              </a:rPr>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a:xfrm>
            <a:off x="468313" y="404813"/>
            <a:ext cx="8353425" cy="6021387"/>
          </a:xfrm>
        </p:spPr>
        <p:txBody>
          <a:bodyPr/>
          <a:lstStyle/>
          <a:p>
            <a:pPr eaLnBrk="1" hangingPunct="1">
              <a:lnSpc>
                <a:spcPct val="120000"/>
              </a:lnSpc>
              <a:spcBef>
                <a:spcPct val="0"/>
              </a:spcBef>
              <a:buFont typeface="Wingdings" pitchFamily="2" charset="2"/>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7</a:t>
            </a:r>
            <a:r>
              <a:rPr lang="zh-CN" altLang="en-US" b="1" dirty="0" smtClean="0">
                <a:solidFill>
                  <a:srgbClr val="0000FF"/>
                </a:solidFill>
                <a:latin typeface="华文楷体" pitchFamily="2" charset="-122"/>
                <a:ea typeface="华文楷体" pitchFamily="2" charset="-122"/>
              </a:rPr>
              <a:t>、科技进步奖申报基本条件</a:t>
            </a:r>
          </a:p>
          <a:p>
            <a:pPr eaLnBrk="1" hangingPunct="1">
              <a:lnSpc>
                <a:spcPct val="140000"/>
              </a:lnSpc>
              <a:spcBef>
                <a:spcPct val="0"/>
              </a:spcBef>
              <a:buFont typeface="Wingdings" pitchFamily="2" charset="2"/>
              <a:buNone/>
            </a:pPr>
            <a:r>
              <a:rPr lang="zh-CN" altLang="en-US" sz="28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经过科学技术评价或有知识产权证明。科技评价包括鉴定、评审、验收、权威部门检测、行业审批、发明专利、软件著作权、集成电路布图设计权、植物新品种权、标准、高新技术转化认定、技术市场登记、新产品认定等（具备其中之一）。</a:t>
            </a:r>
            <a:endParaRPr lang="en-US" altLang="zh-CN" sz="2800" b="1" dirty="0" smtClean="0">
              <a:solidFill>
                <a:srgbClr val="151001"/>
              </a:solidFill>
              <a:latin typeface="华文楷体" pitchFamily="2" charset="-122"/>
              <a:ea typeface="华文楷体" pitchFamily="2" charset="-122"/>
            </a:endParaRPr>
          </a:p>
          <a:p>
            <a:pPr eaLnBrk="1" hangingPunct="1">
              <a:lnSpc>
                <a:spcPct val="140000"/>
              </a:lnSpc>
              <a:spcBef>
                <a:spcPct val="0"/>
              </a:spcBef>
              <a:buFont typeface="Wingdings" pitchFamily="2" charset="2"/>
              <a:buNone/>
            </a:pPr>
            <a:endParaRPr lang="zh-CN" altLang="en-US" sz="1100" b="1" dirty="0" smtClean="0">
              <a:solidFill>
                <a:srgbClr val="151001"/>
              </a:solidFill>
              <a:latin typeface="华文楷体" pitchFamily="2" charset="-122"/>
              <a:ea typeface="华文楷体" pitchFamily="2" charset="-122"/>
            </a:endParaRPr>
          </a:p>
          <a:p>
            <a:pPr eaLnBrk="1" hangingPunct="1">
              <a:lnSpc>
                <a:spcPct val="140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2</a:t>
            </a:r>
            <a:r>
              <a:rPr lang="zh-CN" altLang="en-US" sz="2800" b="1" dirty="0" smtClean="0">
                <a:solidFill>
                  <a:srgbClr val="151001"/>
                </a:solidFill>
                <a:latin typeface="华文楷体" pitchFamily="2" charset="-122"/>
                <a:ea typeface="华文楷体" pitchFamily="2" charset="-122"/>
              </a:rPr>
              <a:t>）整体技术应用两年（</a:t>
            </a:r>
            <a:r>
              <a:rPr lang="en-US" altLang="zh-CN"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zh-CN"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月底前）</a:t>
            </a:r>
            <a:r>
              <a:rPr lang="en-US" altLang="zh-CN" sz="2800" b="1" dirty="0" smtClean="0">
                <a:solidFill>
                  <a:srgbClr val="151001"/>
                </a:solidFill>
                <a:latin typeface="华文楷体" pitchFamily="2" charset="-122"/>
                <a:ea typeface="华文楷体" pitchFamily="2" charset="-122"/>
              </a:rPr>
              <a:t>,</a:t>
            </a:r>
            <a:r>
              <a:rPr lang="zh-CN" altLang="en-US" sz="2800" b="1" dirty="0" smtClean="0">
                <a:solidFill>
                  <a:srgbClr val="151001"/>
                </a:solidFill>
                <a:latin typeface="华文楷体" pitchFamily="2" charset="-122"/>
                <a:ea typeface="华文楷体" pitchFamily="2" charset="-122"/>
              </a:rPr>
              <a:t>要有应用证明，包括生产证明、使用证明、效益证明、技术转让合同等。</a:t>
            </a:r>
          </a:p>
          <a:p>
            <a:pPr eaLnBrk="1" hangingPunct="1">
              <a:lnSpc>
                <a:spcPct val="120000"/>
              </a:lnSpc>
              <a:spcBef>
                <a:spcPct val="0"/>
              </a:spcBef>
              <a:buFont typeface="Wingdings" pitchFamily="2" charset="2"/>
              <a:buNone/>
            </a:pPr>
            <a:r>
              <a:rPr lang="zh-CN" altLang="en-US" b="1" dirty="0" smtClean="0">
                <a:ea typeface="宋体" charset="-122"/>
              </a:rPr>
              <a:t>                              </a:t>
            </a: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a:xfrm>
            <a:off x="642910" y="857232"/>
            <a:ext cx="7818463" cy="5024451"/>
          </a:xfrm>
        </p:spPr>
        <p:txBody>
          <a:bodyPr/>
          <a:lstStyle/>
          <a:p>
            <a:pPr eaLnBrk="1" hangingPunct="1">
              <a:lnSpc>
                <a:spcPct val="120000"/>
              </a:lnSpc>
              <a:spcBef>
                <a:spcPct val="0"/>
              </a:spcBef>
              <a:buFont typeface="Wingdings" pitchFamily="2" charset="2"/>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8</a:t>
            </a:r>
            <a:r>
              <a:rPr lang="zh-CN" altLang="en-US" b="1" dirty="0" smtClean="0">
                <a:solidFill>
                  <a:srgbClr val="0000FF"/>
                </a:solidFill>
                <a:latin typeface="华文楷体" pitchFamily="2" charset="-122"/>
                <a:ea typeface="华文楷体" pitchFamily="2" charset="-122"/>
              </a:rPr>
              <a:t>、特别需要说明的证明材料</a:t>
            </a:r>
          </a:p>
          <a:p>
            <a:pPr lvl="0" eaLnBrk="1" hangingPunct="1">
              <a:lnSpc>
                <a:spcPct val="140000"/>
              </a:lnSpc>
              <a:spcBef>
                <a:spcPct val="0"/>
              </a:spcBef>
              <a:buNone/>
            </a:pPr>
            <a:r>
              <a:rPr lang="zh-CN" altLang="en-US" sz="28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）自然科学奖</a:t>
            </a:r>
            <a:r>
              <a:rPr lang="zh-CN" altLang="en-US" sz="2800" b="1" dirty="0" smtClean="0">
                <a:solidFill>
                  <a:srgbClr val="FF0000"/>
                </a:solidFill>
                <a:latin typeface="华文楷体" pitchFamily="2" charset="-122"/>
                <a:ea typeface="华文楷体" pitchFamily="2" charset="-122"/>
              </a:rPr>
              <a:t>知情同意报奖证明</a:t>
            </a:r>
            <a:r>
              <a:rPr lang="zh-CN" altLang="en-US" sz="2800" b="1" dirty="0" smtClean="0">
                <a:solidFill>
                  <a:srgbClr val="151001"/>
                </a:solidFill>
                <a:latin typeface="华文楷体" pitchFamily="2" charset="-122"/>
                <a:ea typeface="华文楷体" pitchFamily="2" charset="-122"/>
              </a:rPr>
              <a:t>。未列入项目主要完成人的代表性论文（专著）</a:t>
            </a:r>
            <a:r>
              <a:rPr lang="zh-CN" altLang="en-US" sz="2800" b="1" dirty="0" smtClean="0">
                <a:solidFill>
                  <a:srgbClr val="FF0000"/>
                </a:solidFill>
                <a:latin typeface="华文楷体" pitchFamily="2" charset="-122"/>
                <a:ea typeface="华文楷体" pitchFamily="2" charset="-122"/>
              </a:rPr>
              <a:t>第一作者、通讯作者</a:t>
            </a:r>
            <a:r>
              <a:rPr lang="zh-CN" altLang="en-US" sz="2800" b="1" dirty="0" smtClean="0">
                <a:solidFill>
                  <a:srgbClr val="151001"/>
                </a:solidFill>
                <a:latin typeface="华文楷体" pitchFamily="2" charset="-122"/>
                <a:ea typeface="华文楷体" pitchFamily="2" charset="-122"/>
              </a:rPr>
              <a:t>，需出具知情同意报奖证明。</a:t>
            </a:r>
          </a:p>
          <a:p>
            <a:pPr eaLnBrk="1" hangingPunct="1">
              <a:lnSpc>
                <a:spcPct val="140000"/>
              </a:lnSpc>
              <a:spcBef>
                <a:spcPct val="0"/>
              </a:spcBef>
              <a:buFont typeface="Wingdings" pitchFamily="2" charset="2"/>
              <a:buNone/>
            </a:pPr>
            <a:endParaRPr lang="zh-CN" altLang="en-US" sz="1100" b="1" dirty="0" smtClean="0">
              <a:solidFill>
                <a:srgbClr val="151001"/>
              </a:solidFill>
              <a:latin typeface="华文楷体" pitchFamily="2" charset="-122"/>
              <a:ea typeface="华文楷体" pitchFamily="2" charset="-122"/>
            </a:endParaRPr>
          </a:p>
          <a:p>
            <a:pPr eaLnBrk="1" hangingPunct="1">
              <a:lnSpc>
                <a:spcPct val="140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2</a:t>
            </a:r>
            <a:r>
              <a:rPr lang="zh-CN" altLang="en-US" sz="2800" b="1" dirty="0" smtClean="0">
                <a:solidFill>
                  <a:srgbClr val="151001"/>
                </a:solidFill>
                <a:latin typeface="华文楷体" pitchFamily="2" charset="-122"/>
                <a:ea typeface="华文楷体" pitchFamily="2" charset="-122"/>
              </a:rPr>
              <a:t>）自然科学奖完成人</a:t>
            </a:r>
            <a:r>
              <a:rPr lang="zh-CN" altLang="en-US" sz="2800" b="1" dirty="0" smtClean="0">
                <a:solidFill>
                  <a:srgbClr val="FF0000"/>
                </a:solidFill>
                <a:latin typeface="华文楷体" pitchFamily="2" charset="-122"/>
                <a:ea typeface="华文楷体" pitchFamily="2" charset="-122"/>
              </a:rPr>
              <a:t>支撑材料</a:t>
            </a:r>
            <a:r>
              <a:rPr lang="zh-CN" altLang="en-US" sz="2800" b="1" dirty="0" smtClean="0">
                <a:solidFill>
                  <a:srgbClr val="151001"/>
                </a:solidFill>
                <a:latin typeface="华文楷体" pitchFamily="2" charset="-122"/>
                <a:ea typeface="华文楷体" pitchFamily="2" charset="-122"/>
              </a:rPr>
              <a:t>。完成人应当是推荐书提交的代表性论文或专著主要学术思想的提出者，在</a:t>
            </a:r>
            <a:r>
              <a:rPr lang="zh-CN" altLang="en-US" sz="2800" b="1" dirty="0" smtClean="0">
                <a:solidFill>
                  <a:srgbClr val="FF0000"/>
                </a:solidFill>
                <a:latin typeface="华文楷体" pitchFamily="2" charset="-122"/>
                <a:ea typeface="华文楷体" pitchFamily="2" charset="-122"/>
              </a:rPr>
              <a:t>代表性论文</a:t>
            </a:r>
            <a:r>
              <a:rPr lang="zh-CN" altLang="en-US" sz="2800" b="1" dirty="0" smtClean="0">
                <a:solidFill>
                  <a:srgbClr val="151001"/>
                </a:solidFill>
                <a:latin typeface="华文楷体" pitchFamily="2" charset="-122"/>
                <a:ea typeface="华文楷体" pitchFamily="2" charset="-122"/>
              </a:rPr>
              <a:t>中有署名。</a:t>
            </a:r>
          </a:p>
          <a:p>
            <a:pPr eaLnBrk="1" hangingPunct="1">
              <a:lnSpc>
                <a:spcPct val="120000"/>
              </a:lnSpc>
              <a:spcBef>
                <a:spcPct val="0"/>
              </a:spcBef>
              <a:buFont typeface="Wingdings" pitchFamily="2" charset="2"/>
              <a:buNone/>
            </a:pPr>
            <a:r>
              <a:rPr lang="zh-CN" altLang="en-US" b="1" dirty="0" smtClean="0">
                <a:ea typeface="宋体" charset="-122"/>
              </a:rPr>
              <a:t>                              </a:t>
            </a: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a:xfrm>
            <a:off x="928662" y="1000108"/>
            <a:ext cx="7286676" cy="4714907"/>
          </a:xfrm>
        </p:spPr>
        <p:txBody>
          <a:bodyPr/>
          <a:lstStyle/>
          <a:p>
            <a:pPr eaLnBrk="1" hangingPunct="1">
              <a:lnSpc>
                <a:spcPct val="150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3</a:t>
            </a:r>
            <a:r>
              <a:rPr lang="zh-CN" altLang="en-US" sz="2800" b="1" dirty="0" smtClean="0">
                <a:solidFill>
                  <a:srgbClr val="151001"/>
                </a:solidFill>
                <a:latin typeface="华文楷体" pitchFamily="2" charset="-122"/>
                <a:ea typeface="华文楷体" pitchFamily="2" charset="-122"/>
              </a:rPr>
              <a:t>）自然科学奖</a:t>
            </a:r>
            <a:r>
              <a:rPr lang="zh-CN" altLang="en-US" sz="2800" b="1" dirty="0" smtClean="0">
                <a:solidFill>
                  <a:srgbClr val="FF0000"/>
                </a:solidFill>
                <a:latin typeface="华文楷体" pitchFamily="2" charset="-122"/>
                <a:ea typeface="华文楷体" pitchFamily="2" charset="-122"/>
              </a:rPr>
              <a:t>国际合作关系证明</a:t>
            </a:r>
            <a:r>
              <a:rPr lang="zh-CN" altLang="en-US" sz="2800" b="1" dirty="0" smtClean="0">
                <a:solidFill>
                  <a:srgbClr val="151001"/>
                </a:solidFill>
                <a:latin typeface="华文楷体" pitchFamily="2" charset="-122"/>
                <a:ea typeface="华文楷体" pitchFamily="2" charset="-122"/>
              </a:rPr>
              <a:t>。主体工作在国内完成，但</a:t>
            </a:r>
            <a:r>
              <a:rPr lang="en-US" altLang="zh-CN" sz="2800" b="1" dirty="0" smtClean="0">
                <a:solidFill>
                  <a:srgbClr val="151001"/>
                </a:solidFill>
                <a:latin typeface="华文楷体" pitchFamily="2" charset="-122"/>
                <a:ea typeface="华文楷体" pitchFamily="2" charset="-122"/>
              </a:rPr>
              <a:t>8</a:t>
            </a:r>
            <a:r>
              <a:rPr lang="zh-CN" altLang="en-US" sz="2800" b="1" dirty="0" smtClean="0">
                <a:solidFill>
                  <a:srgbClr val="151001"/>
                </a:solidFill>
                <a:latin typeface="华文楷体" pitchFamily="2" charset="-122"/>
                <a:ea typeface="华文楷体" pitchFamily="2" charset="-122"/>
              </a:rPr>
              <a:t>篇代表性论文中，有国外研究机构的外国学者署名的，需说明合作关系情况，并由第一完成人签字。外国学者为通讯作者或第一作者的，必须请该学者认可并签名。</a:t>
            </a:r>
            <a:endParaRPr lang="en-US" altLang="zh-CN" sz="2800" b="1" dirty="0" smtClean="0">
              <a:solidFill>
                <a:srgbClr val="151001"/>
              </a:solidFill>
              <a:latin typeface="华文楷体" pitchFamily="2" charset="-122"/>
              <a:ea typeface="华文楷体" pitchFamily="2" charset="-122"/>
            </a:endParaRPr>
          </a:p>
          <a:p>
            <a:pPr eaLnBrk="1" hangingPunct="1">
              <a:lnSpc>
                <a:spcPct val="140000"/>
              </a:lnSpc>
              <a:spcBef>
                <a:spcPct val="0"/>
              </a:spcBef>
              <a:buFont typeface="Wingdings" pitchFamily="2" charset="2"/>
              <a:buNone/>
            </a:pPr>
            <a:endParaRPr lang="zh-CN" altLang="en-US" sz="1100" b="1" dirty="0" smtClean="0">
              <a:solidFill>
                <a:srgbClr val="151001"/>
              </a:solidFill>
              <a:latin typeface="华文楷体" pitchFamily="2" charset="-122"/>
              <a:ea typeface="华文楷体" pitchFamily="2" charset="-122"/>
            </a:endParaRPr>
          </a:p>
          <a:p>
            <a:pPr eaLnBrk="1" hangingPunct="1">
              <a:lnSpc>
                <a:spcPct val="140000"/>
              </a:lnSpc>
              <a:spcBef>
                <a:spcPct val="0"/>
              </a:spcBef>
              <a:buNone/>
            </a:pPr>
            <a:r>
              <a:rPr lang="zh-CN" altLang="en-US" sz="2800" b="1" dirty="0" smtClean="0">
                <a:solidFill>
                  <a:srgbClr val="151001"/>
                </a:solidFill>
                <a:latin typeface="华文楷体" pitchFamily="2" charset="-122"/>
                <a:ea typeface="华文楷体" pitchFamily="2" charset="-122"/>
              </a:rPr>
              <a:t>    　</a:t>
            </a:r>
          </a:p>
          <a:p>
            <a:pPr eaLnBrk="1" hangingPunct="1">
              <a:lnSpc>
                <a:spcPct val="120000"/>
              </a:lnSpc>
              <a:spcBef>
                <a:spcPct val="0"/>
              </a:spcBef>
              <a:buFont typeface="Wingdings" pitchFamily="2" charset="2"/>
              <a:buNone/>
            </a:pPr>
            <a:r>
              <a:rPr lang="zh-CN" altLang="en-US" b="1" dirty="0" smtClean="0">
                <a:ea typeface="宋体" charset="-122"/>
              </a:rPr>
              <a:t>                              </a:t>
            </a: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noChangeArrowheads="1"/>
          </p:cNvSpPr>
          <p:nvPr>
            <p:ph idx="1"/>
          </p:nvPr>
        </p:nvSpPr>
        <p:spPr>
          <a:xfrm>
            <a:off x="714348" y="571480"/>
            <a:ext cx="7572427" cy="6021387"/>
          </a:xfrm>
        </p:spPr>
        <p:txBody>
          <a:bodyPr/>
          <a:lstStyle/>
          <a:p>
            <a:pPr eaLnBrk="1" hangingPunct="1">
              <a:lnSpc>
                <a:spcPct val="150000"/>
              </a:lnSpc>
              <a:spcBef>
                <a:spcPct val="0"/>
              </a:spcBef>
              <a:buNone/>
            </a:pPr>
            <a:r>
              <a:rPr lang="zh-CN" altLang="en-US" b="1" dirty="0" smtClean="0">
                <a:solidFill>
                  <a:srgbClr val="0000FF"/>
                </a:solidFill>
                <a:latin typeface="华文楷体" pitchFamily="2" charset="-122"/>
                <a:ea typeface="华文楷体" pitchFamily="2" charset="-122"/>
              </a:rPr>
              <a:t>　</a:t>
            </a:r>
            <a:r>
              <a:rPr lang="zh-CN" altLang="en-US" sz="28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4</a:t>
            </a:r>
            <a:r>
              <a:rPr lang="zh-CN" altLang="en-US" sz="2800" b="1" dirty="0" smtClean="0">
                <a:solidFill>
                  <a:srgbClr val="151001"/>
                </a:solidFill>
                <a:latin typeface="华文楷体" pitchFamily="2" charset="-122"/>
                <a:ea typeface="华文楷体" pitchFamily="2" charset="-122"/>
              </a:rPr>
              <a:t>）技术发明奖、科技进步奖</a:t>
            </a:r>
            <a:r>
              <a:rPr lang="zh-CN" altLang="en-US" sz="2800" b="1" dirty="0" smtClean="0">
                <a:solidFill>
                  <a:srgbClr val="FF0000"/>
                </a:solidFill>
                <a:latin typeface="华文楷体" pitchFamily="2" charset="-122"/>
                <a:ea typeface="华文楷体" pitchFamily="2" charset="-122"/>
              </a:rPr>
              <a:t>论文书面同意书</a:t>
            </a:r>
            <a:r>
              <a:rPr lang="zh-CN" altLang="en-US" sz="2800" b="1" dirty="0" smtClean="0">
                <a:solidFill>
                  <a:srgbClr val="151001"/>
                </a:solidFill>
                <a:latin typeface="华文楷体" pitchFamily="2" charset="-122"/>
                <a:ea typeface="华文楷体" pitchFamily="2" charset="-122"/>
              </a:rPr>
              <a:t>。</a:t>
            </a:r>
            <a:r>
              <a:rPr lang="zh-CN" altLang="en-US" sz="2800" b="1" dirty="0" smtClean="0">
                <a:solidFill>
                  <a:srgbClr val="FF0000"/>
                </a:solidFill>
                <a:latin typeface="华文楷体" pitchFamily="2" charset="-122"/>
                <a:ea typeface="华文楷体" pitchFamily="2" charset="-122"/>
              </a:rPr>
              <a:t>通讯作者</a:t>
            </a:r>
            <a:r>
              <a:rPr lang="zh-CN" altLang="en-US" sz="2800" b="1" dirty="0" smtClean="0">
                <a:solidFill>
                  <a:srgbClr val="151001"/>
                </a:solidFill>
                <a:latin typeface="华文楷体" pitchFamily="2" charset="-122"/>
                <a:ea typeface="华文楷体" pitchFamily="2" charset="-122"/>
              </a:rPr>
              <a:t>不是项目完成人时，需要提交通讯作者的书面同意书</a:t>
            </a:r>
            <a:r>
              <a:rPr lang="zh-CN" altLang="en-US" sz="2800" dirty="0" smtClean="0"/>
              <a:t>。</a:t>
            </a:r>
          </a:p>
          <a:p>
            <a:pPr eaLnBrk="1" hangingPunct="1">
              <a:lnSpc>
                <a:spcPct val="150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5</a:t>
            </a:r>
            <a:r>
              <a:rPr lang="zh-CN" altLang="en-US" sz="2800" b="1" dirty="0" smtClean="0">
                <a:solidFill>
                  <a:srgbClr val="151001"/>
                </a:solidFill>
                <a:latin typeface="华文楷体" pitchFamily="2" charset="-122"/>
                <a:ea typeface="华文楷体" pitchFamily="2" charset="-122"/>
              </a:rPr>
              <a:t>）技术发明奖、科技进步奖完成人</a:t>
            </a:r>
            <a:r>
              <a:rPr lang="zh-CN" altLang="en-US" sz="2800" b="1" dirty="0" smtClean="0">
                <a:solidFill>
                  <a:srgbClr val="FF0000"/>
                </a:solidFill>
                <a:latin typeface="华文楷体" pitchFamily="2" charset="-122"/>
                <a:ea typeface="华文楷体" pitchFamily="2" charset="-122"/>
              </a:rPr>
              <a:t>支撑材料</a:t>
            </a:r>
            <a:r>
              <a:rPr lang="zh-CN" altLang="en-US" sz="2800" b="1" dirty="0" smtClean="0">
                <a:solidFill>
                  <a:srgbClr val="151001"/>
                </a:solidFill>
                <a:latin typeface="华文楷体" pitchFamily="2" charset="-122"/>
                <a:ea typeface="华文楷体" pitchFamily="2" charset="-122"/>
              </a:rPr>
              <a:t>。必须提供完成人对本项技术发明的证明材料，如授权发明专利、直接支持核心发明成立的论文（专著）、验收意见等。</a:t>
            </a:r>
          </a:p>
          <a:p>
            <a:pPr eaLnBrk="1" hangingPunct="1">
              <a:lnSpc>
                <a:spcPct val="140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a:t>
            </a: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内容占位符 2"/>
          <p:cNvSpPr>
            <a:spLocks noGrp="1"/>
          </p:cNvSpPr>
          <p:nvPr>
            <p:ph idx="1"/>
          </p:nvPr>
        </p:nvSpPr>
        <p:spPr>
          <a:xfrm>
            <a:off x="467544" y="1124744"/>
            <a:ext cx="8229600" cy="4456113"/>
          </a:xfrm>
        </p:spPr>
        <p:txBody>
          <a:bodyPr/>
          <a:lstStyle/>
          <a:p>
            <a:pPr eaLnBrk="1" hangingPunct="1">
              <a:lnSpc>
                <a:spcPct val="150000"/>
              </a:lnSpc>
              <a:buFont typeface="Wingdings" pitchFamily="2" charset="2"/>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9</a:t>
            </a:r>
            <a:r>
              <a:rPr lang="zh-CN" altLang="en-US" b="1" dirty="0" smtClean="0">
                <a:solidFill>
                  <a:srgbClr val="0000FF"/>
                </a:solidFill>
                <a:latin typeface="华文楷体" pitchFamily="2" charset="-122"/>
                <a:ea typeface="华文楷体" pitchFamily="2" charset="-122"/>
              </a:rPr>
              <a:t>、成果登记</a:t>
            </a:r>
            <a:endParaRPr lang="en-US" altLang="zh-CN" b="1" dirty="0" smtClean="0">
              <a:solidFill>
                <a:srgbClr val="0000FF"/>
              </a:solidFill>
              <a:latin typeface="华文楷体" pitchFamily="2" charset="-122"/>
              <a:ea typeface="华文楷体" pitchFamily="2" charset="-122"/>
            </a:endParaRPr>
          </a:p>
          <a:p>
            <a:pPr eaLnBrk="1" hangingPunct="1">
              <a:lnSpc>
                <a:spcPct val="150000"/>
              </a:lnSpc>
              <a:buFont typeface="Wingdings" pitchFamily="2" charset="2"/>
              <a:buNone/>
            </a:pPr>
            <a:r>
              <a:rPr lang="en-US" altLang="zh-CN" b="1" dirty="0" smtClean="0">
                <a:solidFill>
                  <a:srgbClr val="151001"/>
                </a:solidFill>
                <a:latin typeface="华文楷体" pitchFamily="2" charset="-122"/>
                <a:ea typeface="华文楷体" pitchFamily="2" charset="-122"/>
              </a:rPr>
              <a:t>        </a:t>
            </a:r>
            <a:r>
              <a:rPr lang="zh-CN" altLang="en-US" b="1" dirty="0" smtClean="0">
                <a:solidFill>
                  <a:srgbClr val="151001"/>
                </a:solidFill>
                <a:latin typeface="华文楷体" pitchFamily="2" charset="-122"/>
                <a:ea typeface="华文楷体" pitchFamily="2" charset="-122"/>
              </a:rPr>
              <a:t>　凡推荐申报技术发明奖、科技进步奖（科普项目除外）的项目，必须办理科技成果登记手续。</a:t>
            </a:r>
            <a:r>
              <a:rPr lang="zh-CN" altLang="en-US" dirty="0" smtClean="0">
                <a:ea typeface="宋体" charset="-122"/>
              </a:rPr>
              <a:t/>
            </a:r>
            <a:br>
              <a:rPr lang="zh-CN" altLang="en-US" dirty="0" smtClean="0">
                <a:ea typeface="宋体" charset="-122"/>
              </a:rPr>
            </a:b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00034" y="571480"/>
            <a:ext cx="7991475" cy="5545138"/>
          </a:xfrm>
        </p:spPr>
        <p:txBody>
          <a:bodyPr>
            <a:normAutofit fontScale="77500" lnSpcReduction="20000"/>
          </a:bodyPr>
          <a:lstStyle/>
          <a:p>
            <a:pPr eaLnBrk="1" hangingPunct="1">
              <a:lnSpc>
                <a:spcPts val="4000"/>
              </a:lnSpc>
              <a:buFont typeface="Wingdings" pitchFamily="2" charset="2"/>
              <a:buNone/>
              <a:defRPr/>
            </a:pPr>
            <a:r>
              <a:rPr lang="en-US" altLang="zh-CN" sz="4600" b="1" dirty="0" smtClean="0">
                <a:solidFill>
                  <a:srgbClr val="0000FF"/>
                </a:solidFill>
                <a:latin typeface="华文楷体" pitchFamily="2" charset="-122"/>
                <a:ea typeface="华文楷体" pitchFamily="2" charset="-122"/>
              </a:rPr>
              <a:t>   10</a:t>
            </a:r>
            <a:r>
              <a:rPr lang="zh-CN" altLang="en-US" sz="4600" b="1" dirty="0" smtClean="0">
                <a:solidFill>
                  <a:srgbClr val="0000FF"/>
                </a:solidFill>
                <a:latin typeface="华文楷体" pitchFamily="2" charset="-122"/>
                <a:ea typeface="华文楷体" pitchFamily="2" charset="-122"/>
              </a:rPr>
              <a:t>、公示</a:t>
            </a:r>
            <a:endParaRPr lang="en-US" altLang="zh-CN" sz="4600" dirty="0" smtClean="0">
              <a:solidFill>
                <a:srgbClr val="151001"/>
              </a:solidFill>
              <a:latin typeface="华文楷体" pitchFamily="2" charset="-122"/>
              <a:ea typeface="华文楷体" pitchFamily="2" charset="-122"/>
            </a:endParaRPr>
          </a:p>
          <a:p>
            <a:pPr eaLnBrk="1" hangingPunct="1">
              <a:lnSpc>
                <a:spcPct val="170000"/>
              </a:lnSpc>
              <a:buFont typeface="Wingdings" pitchFamily="2" charset="2"/>
              <a:buNone/>
              <a:defRPr/>
            </a:pPr>
            <a:r>
              <a:rPr lang="en-US" altLang="zh-CN" sz="4500" dirty="0" smtClean="0">
                <a:solidFill>
                  <a:srgbClr val="151001"/>
                </a:solidFill>
                <a:latin typeface="华文楷体" pitchFamily="2" charset="-122"/>
                <a:ea typeface="华文楷体" pitchFamily="2" charset="-122"/>
              </a:rPr>
              <a:t>        </a:t>
            </a:r>
            <a:r>
              <a:rPr lang="zh-CN" altLang="en-US" sz="3800" b="1" dirty="0" smtClean="0">
                <a:solidFill>
                  <a:srgbClr val="151001"/>
                </a:solidFill>
                <a:latin typeface="华文楷体" pitchFamily="2" charset="-122"/>
                <a:ea typeface="华文楷体" pitchFamily="2" charset="-122"/>
              </a:rPr>
              <a:t>凡推荐申报自然科学奖、技术发明奖、科技进步奖的项目，必须于申报前在第一完成单位进行公示，公示可采用张榜或网络形式，公示时间为一周，</a:t>
            </a:r>
            <a:r>
              <a:rPr lang="zh-CN" altLang="en-US" sz="3700" b="1" dirty="0" smtClean="0">
                <a:solidFill>
                  <a:srgbClr val="151001"/>
                </a:solidFill>
                <a:latin typeface="华文楷体" pitchFamily="2" charset="-122"/>
                <a:ea typeface="华文楷体" pitchFamily="2" charset="-122"/>
              </a:rPr>
              <a:t>公示内容包括：项目名称、</a:t>
            </a:r>
            <a:r>
              <a:rPr lang="zh-CN" altLang="en-US" sz="3700" b="1" dirty="0" smtClean="0">
                <a:solidFill>
                  <a:srgbClr val="FF0000"/>
                </a:solidFill>
                <a:latin typeface="华文楷体" pitchFamily="2" charset="-122"/>
                <a:ea typeface="华文楷体" pitchFamily="2" charset="-122"/>
              </a:rPr>
              <a:t>项目简介、知识产权情况、</a:t>
            </a:r>
            <a:r>
              <a:rPr lang="zh-CN" altLang="en-US" sz="3700" b="1" dirty="0" smtClean="0">
                <a:solidFill>
                  <a:srgbClr val="151001"/>
                </a:solidFill>
                <a:latin typeface="华文楷体" pitchFamily="2" charset="-122"/>
                <a:ea typeface="华文楷体" pitchFamily="2" charset="-122"/>
              </a:rPr>
              <a:t>主要完成单位、主要完成人等。公示</a:t>
            </a:r>
            <a:r>
              <a:rPr lang="zh-CN" altLang="en-US" sz="3700" b="1" dirty="0" smtClean="0">
                <a:solidFill>
                  <a:srgbClr val="FF0000"/>
                </a:solidFill>
                <a:latin typeface="华文楷体" pitchFamily="2" charset="-122"/>
                <a:ea typeface="华文楷体" pitchFamily="2" charset="-122"/>
              </a:rPr>
              <a:t>无异议</a:t>
            </a:r>
            <a:r>
              <a:rPr lang="zh-CN" altLang="en-US" sz="3700" b="1" dirty="0" smtClean="0">
                <a:solidFill>
                  <a:srgbClr val="151001"/>
                </a:solidFill>
                <a:latin typeface="华文楷体" pitchFamily="2" charset="-122"/>
                <a:ea typeface="华文楷体" pitchFamily="2" charset="-122"/>
              </a:rPr>
              <a:t>或虽有异议但经核实处理后</a:t>
            </a:r>
            <a:r>
              <a:rPr lang="zh-CN" altLang="en-US" sz="3700" b="1" dirty="0" smtClean="0">
                <a:solidFill>
                  <a:srgbClr val="FF0000"/>
                </a:solidFill>
                <a:latin typeface="华文楷体" pitchFamily="2" charset="-122"/>
                <a:ea typeface="华文楷体" pitchFamily="2" charset="-122"/>
              </a:rPr>
              <a:t>再次公示无异议</a:t>
            </a:r>
            <a:r>
              <a:rPr lang="zh-CN" altLang="en-US" sz="3700" b="1" dirty="0" smtClean="0">
                <a:solidFill>
                  <a:srgbClr val="151001"/>
                </a:solidFill>
                <a:latin typeface="华文楷体" pitchFamily="2" charset="-122"/>
                <a:ea typeface="华文楷体" pitchFamily="2" charset="-122"/>
              </a:rPr>
              <a:t>的项目方可推荐。</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内容占位符 2"/>
          <p:cNvSpPr>
            <a:spLocks noGrp="1"/>
          </p:cNvSpPr>
          <p:nvPr>
            <p:ph idx="1"/>
          </p:nvPr>
        </p:nvSpPr>
        <p:spPr>
          <a:xfrm>
            <a:off x="457200" y="692150"/>
            <a:ext cx="8229600" cy="5364163"/>
          </a:xfrm>
        </p:spPr>
        <p:txBody>
          <a:bodyPr/>
          <a:lstStyle/>
          <a:p>
            <a:pPr eaLnBrk="1" hangingPunct="1">
              <a:lnSpc>
                <a:spcPct val="150000"/>
              </a:lnSpc>
              <a:buNone/>
            </a:pPr>
            <a:r>
              <a:rPr lang="zh-CN" altLang="en-US" b="1" dirty="0" smtClean="0">
                <a:solidFill>
                  <a:srgbClr val="151001"/>
                </a:solidFill>
                <a:latin typeface="华文楷体" pitchFamily="2" charset="-122"/>
                <a:ea typeface="华文楷体" pitchFamily="2" charset="-122"/>
              </a:rPr>
              <a:t>　　　经形式审查合格的项目，将在上海市科技奖励办公室网站进行公示，公示内容包括项目名称、</a:t>
            </a:r>
            <a:r>
              <a:rPr lang="zh-CN" altLang="en-US" b="1" dirty="0" smtClean="0">
                <a:solidFill>
                  <a:srgbClr val="FF0000"/>
                </a:solidFill>
                <a:latin typeface="华文楷体" pitchFamily="2" charset="-122"/>
                <a:ea typeface="华文楷体" pitchFamily="2" charset="-122"/>
              </a:rPr>
              <a:t>项目简介</a:t>
            </a:r>
            <a:r>
              <a:rPr lang="zh-CN" altLang="en-US" b="1" dirty="0" smtClean="0">
                <a:solidFill>
                  <a:srgbClr val="151001"/>
                </a:solidFill>
                <a:latin typeface="华文楷体" pitchFamily="2" charset="-122"/>
                <a:ea typeface="华文楷体" pitchFamily="2" charset="-122"/>
              </a:rPr>
              <a:t>、</a:t>
            </a:r>
            <a:r>
              <a:rPr lang="zh-CN" altLang="en-US" b="1" dirty="0" smtClean="0">
                <a:solidFill>
                  <a:srgbClr val="FF0000"/>
                </a:solidFill>
                <a:latin typeface="华文楷体" pitchFamily="2" charset="-122"/>
                <a:ea typeface="华文楷体" pitchFamily="2" charset="-122"/>
              </a:rPr>
              <a:t>代表性论文专著目录</a:t>
            </a:r>
            <a:r>
              <a:rPr lang="zh-CN" altLang="en-US" b="1" dirty="0" smtClean="0">
                <a:solidFill>
                  <a:srgbClr val="151001"/>
                </a:solidFill>
                <a:latin typeface="华文楷体" pitchFamily="2" charset="-122"/>
                <a:ea typeface="华文楷体" pitchFamily="2" charset="-122"/>
              </a:rPr>
              <a:t>（自然科学奖）、</a:t>
            </a:r>
            <a:r>
              <a:rPr lang="zh-CN" altLang="en-US" b="1" dirty="0" smtClean="0">
                <a:solidFill>
                  <a:srgbClr val="FF0000"/>
                </a:solidFill>
                <a:latin typeface="华文楷体" pitchFamily="2" charset="-122"/>
                <a:ea typeface="华文楷体" pitchFamily="2" charset="-122"/>
              </a:rPr>
              <a:t>知识产权情况</a:t>
            </a:r>
            <a:r>
              <a:rPr lang="zh-CN" altLang="en-US" b="1" dirty="0" smtClean="0">
                <a:solidFill>
                  <a:srgbClr val="151001"/>
                </a:solidFill>
                <a:latin typeface="华文楷体" pitchFamily="2" charset="-122"/>
                <a:ea typeface="华文楷体" pitchFamily="2" charset="-122"/>
              </a:rPr>
              <a:t>（技术发明奖、科技进步奖）、</a:t>
            </a:r>
            <a:r>
              <a:rPr lang="zh-CN" altLang="en-US" b="1" dirty="0" smtClean="0">
                <a:solidFill>
                  <a:srgbClr val="FF0000"/>
                </a:solidFill>
                <a:latin typeface="华文楷体" pitchFamily="2" charset="-122"/>
                <a:ea typeface="华文楷体" pitchFamily="2" charset="-122"/>
              </a:rPr>
              <a:t>推广应用情况</a:t>
            </a:r>
            <a:r>
              <a:rPr lang="zh-CN" altLang="en-US" b="1" dirty="0" smtClean="0">
                <a:solidFill>
                  <a:srgbClr val="151001"/>
                </a:solidFill>
                <a:latin typeface="华文楷体" pitchFamily="2" charset="-122"/>
                <a:ea typeface="华文楷体" pitchFamily="2" charset="-122"/>
              </a:rPr>
              <a:t>（技术发明奖、科技进步奖）、主要完成单位和主要完成人。 </a:t>
            </a:r>
            <a:r>
              <a:rPr lang="zh-CN" altLang="en-US" dirty="0" smtClean="0">
                <a:ea typeface="宋体" charset="-122"/>
              </a:rPr>
              <a:t/>
            </a:r>
            <a:br>
              <a:rPr lang="zh-CN" altLang="en-US" dirty="0" smtClean="0">
                <a:ea typeface="宋体" charset="-122"/>
              </a:rPr>
            </a:b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idx="1"/>
          </p:nvPr>
        </p:nvSpPr>
        <p:spPr>
          <a:xfrm>
            <a:off x="857224" y="449262"/>
            <a:ext cx="7675587" cy="5051440"/>
          </a:xfrm>
        </p:spPr>
        <p:txBody>
          <a:bodyPr/>
          <a:lstStyle/>
          <a:p>
            <a:pPr eaLnBrk="1" hangingPunct="1">
              <a:lnSpc>
                <a:spcPct val="160000"/>
              </a:lnSpc>
              <a:spcBef>
                <a:spcPct val="0"/>
              </a:spcBef>
              <a:buFont typeface="Wingdings" pitchFamily="2" charset="2"/>
              <a:buNone/>
            </a:pPr>
            <a:r>
              <a:rPr lang="en-US" altLang="zh-CN" b="1" dirty="0" smtClean="0">
                <a:solidFill>
                  <a:srgbClr val="0000FF"/>
                </a:solidFill>
                <a:latin typeface="华文楷体" pitchFamily="2" charset="-122"/>
                <a:ea typeface="华文楷体" pitchFamily="2" charset="-122"/>
              </a:rPr>
              <a:t>11</a:t>
            </a:r>
            <a:r>
              <a:rPr lang="zh-CN" altLang="en-US" b="1" dirty="0" smtClean="0">
                <a:solidFill>
                  <a:srgbClr val="0000FF"/>
                </a:solidFill>
                <a:latin typeface="华文楷体" pitchFamily="2" charset="-122"/>
                <a:ea typeface="华文楷体" pitchFamily="2" charset="-122"/>
              </a:rPr>
              <a:t>、几种不予推荐的情况</a:t>
            </a:r>
          </a:p>
          <a:p>
            <a:pPr eaLnBrk="1" hangingPunct="1">
              <a:lnSpc>
                <a:spcPct val="135000"/>
              </a:lnSpc>
              <a:buFont typeface="Wingdings" pitchFamily="2" charset="2"/>
              <a:buNone/>
            </a:pPr>
            <a:r>
              <a:rPr lang="en-US" altLang="zh-CN" sz="2800" b="1" dirty="0" smtClean="0">
                <a:solidFill>
                  <a:srgbClr val="151001"/>
                </a:solidFill>
                <a:latin typeface="华文楷体" pitchFamily="2" charset="-122"/>
                <a:ea typeface="华文楷体" pitchFamily="2" charset="-122"/>
              </a:rPr>
              <a:t>     1</a:t>
            </a:r>
            <a:r>
              <a:rPr lang="zh-CN" altLang="en-US" sz="2800" b="1" dirty="0" smtClean="0">
                <a:solidFill>
                  <a:srgbClr val="151001"/>
                </a:solidFill>
                <a:latin typeface="华文楷体" pitchFamily="2" charset="-122"/>
                <a:ea typeface="华文楷体" pitchFamily="2" charset="-122"/>
              </a:rPr>
              <a:t>）存在知识产权以及有完成单位、完成人等方面</a:t>
            </a:r>
            <a:r>
              <a:rPr lang="zh-CN" altLang="en-US" sz="2800" b="1" dirty="0" smtClean="0">
                <a:solidFill>
                  <a:srgbClr val="FF0000"/>
                </a:solidFill>
                <a:latin typeface="华文楷体" pitchFamily="2" charset="-122"/>
                <a:ea typeface="华文楷体" pitchFamily="2" charset="-122"/>
              </a:rPr>
              <a:t>争议</a:t>
            </a:r>
            <a:r>
              <a:rPr lang="zh-CN" altLang="en-US" sz="2800" b="1" dirty="0" smtClean="0">
                <a:solidFill>
                  <a:srgbClr val="151001"/>
                </a:solidFill>
                <a:latin typeface="华文楷体" pitchFamily="2" charset="-122"/>
                <a:ea typeface="华文楷体" pitchFamily="2" charset="-122"/>
              </a:rPr>
              <a:t>的 ，在争议未解决前不得推荐。</a:t>
            </a:r>
            <a:endParaRPr lang="en-US" altLang="zh-CN" sz="2800" b="1" dirty="0" smtClean="0">
              <a:solidFill>
                <a:srgbClr val="151001"/>
              </a:solidFill>
              <a:latin typeface="华文楷体" pitchFamily="2" charset="-122"/>
              <a:ea typeface="华文楷体" pitchFamily="2" charset="-122"/>
            </a:endParaRPr>
          </a:p>
          <a:p>
            <a:pPr eaLnBrk="1" hangingPunct="1">
              <a:lnSpc>
                <a:spcPct val="135000"/>
              </a:lnSpc>
              <a:buFont typeface="Wingdings" pitchFamily="2" charset="2"/>
              <a:buNone/>
            </a:pPr>
            <a:r>
              <a:rPr lang="en-US" altLang="zh-CN" sz="2800" b="1" dirty="0" smtClean="0">
                <a:solidFill>
                  <a:srgbClr val="151001"/>
                </a:solidFill>
                <a:latin typeface="华文楷体" pitchFamily="2" charset="-122"/>
                <a:ea typeface="华文楷体" pitchFamily="2" charset="-122"/>
              </a:rPr>
              <a:t>    2</a:t>
            </a:r>
            <a:r>
              <a:rPr lang="zh-CN" altLang="en-US" sz="2800" b="1" dirty="0" smtClean="0">
                <a:solidFill>
                  <a:srgbClr val="151001"/>
                </a:solidFill>
                <a:latin typeface="华文楷体" pitchFamily="2" charset="-122"/>
                <a:ea typeface="华文楷体" pitchFamily="2" charset="-122"/>
              </a:rPr>
              <a:t>）法律、行政法规规定必须取得有关许可证，在</a:t>
            </a:r>
            <a:r>
              <a:rPr lang="zh-CN" altLang="en-US" sz="2800" b="1" dirty="0" smtClean="0">
                <a:solidFill>
                  <a:srgbClr val="FF0000"/>
                </a:solidFill>
                <a:latin typeface="华文楷体" pitchFamily="2" charset="-122"/>
                <a:ea typeface="华文楷体" pitchFamily="2" charset="-122"/>
              </a:rPr>
              <a:t>未取得许可证</a:t>
            </a:r>
            <a:r>
              <a:rPr lang="zh-CN" altLang="en-US" sz="2800" b="1" dirty="0" smtClean="0">
                <a:solidFill>
                  <a:srgbClr val="151001"/>
                </a:solidFill>
                <a:latin typeface="华文楷体" pitchFamily="2" charset="-122"/>
                <a:ea typeface="华文楷体" pitchFamily="2" charset="-122"/>
              </a:rPr>
              <a:t>前，不得推荐。</a:t>
            </a:r>
          </a:p>
          <a:p>
            <a:pPr eaLnBrk="1" hangingPunct="1">
              <a:lnSpc>
                <a:spcPct val="135000"/>
              </a:lnSpc>
              <a:spcBef>
                <a:spcPct val="0"/>
              </a:spcBef>
              <a:buFont typeface="Wingdings" pitchFamily="2" charset="2"/>
              <a:buNone/>
            </a:pPr>
            <a:r>
              <a:rPr lang="en-US" altLang="zh-CN" sz="2800" b="1" dirty="0" smtClean="0">
                <a:solidFill>
                  <a:srgbClr val="151001"/>
                </a:solidFill>
                <a:latin typeface="华文楷体" pitchFamily="2" charset="-122"/>
                <a:ea typeface="华文楷体" pitchFamily="2" charset="-122"/>
              </a:rPr>
              <a:t>    3</a:t>
            </a:r>
            <a:r>
              <a:rPr lang="zh-CN" altLang="en-US" sz="2800" b="1" dirty="0" smtClean="0">
                <a:solidFill>
                  <a:srgbClr val="151001"/>
                </a:solidFill>
                <a:latin typeface="华文楷体" pitchFamily="2" charset="-122"/>
                <a:ea typeface="华文楷体" pitchFamily="2" charset="-122"/>
              </a:rPr>
              <a:t>）同一技术内容不得在同一年度</a:t>
            </a:r>
            <a:r>
              <a:rPr lang="zh-CN" altLang="en-US" sz="2800" b="1" dirty="0" smtClean="0">
                <a:solidFill>
                  <a:srgbClr val="FF0000"/>
                </a:solidFill>
                <a:latin typeface="华文楷体" pitchFamily="2" charset="-122"/>
                <a:ea typeface="华文楷体" pitchFamily="2" charset="-122"/>
              </a:rPr>
              <a:t>重复推荐</a:t>
            </a:r>
            <a:r>
              <a:rPr lang="zh-CN" altLang="en-US" sz="2800" b="1" dirty="0" smtClean="0">
                <a:solidFill>
                  <a:srgbClr val="151001"/>
                </a:solidFill>
                <a:latin typeface="华文楷体" pitchFamily="2" charset="-122"/>
                <a:ea typeface="华文楷体" pitchFamily="2" charset="-122"/>
              </a:rPr>
              <a:t>参加多个奖励类别的评审。</a:t>
            </a:r>
          </a:p>
          <a:p>
            <a:pPr eaLnBrk="1" hangingPunct="1">
              <a:lnSpc>
                <a:spcPct val="130000"/>
              </a:lnSpc>
              <a:spcBef>
                <a:spcPct val="0"/>
              </a:spcBef>
              <a:buFont typeface="Wingdings" pitchFamily="2" charset="2"/>
              <a:buNone/>
            </a:pPr>
            <a:endParaRPr lang="en-US" altLang="zh-CN" sz="2400" b="1" dirty="0" smtClean="0">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908720"/>
            <a:ext cx="8229600" cy="5147593"/>
          </a:xfrm>
        </p:spPr>
        <p:txBody>
          <a:bodyPr/>
          <a:lstStyle/>
          <a:p>
            <a:pPr>
              <a:lnSpc>
                <a:spcPct val="150000"/>
              </a:lnSpc>
              <a:buNone/>
            </a:pPr>
            <a:r>
              <a:rPr lang="zh-CN" altLang="en-US" dirty="0" smtClean="0"/>
              <a:t>　</a:t>
            </a:r>
            <a:r>
              <a:rPr lang="en-US" altLang="zh-CN" b="1" dirty="0" smtClean="0">
                <a:solidFill>
                  <a:srgbClr val="0000FF"/>
                </a:solidFill>
                <a:latin typeface="华文楷体" pitchFamily="2" charset="-122"/>
                <a:ea typeface="华文楷体" pitchFamily="2" charset="-122"/>
              </a:rPr>
              <a:t>12</a:t>
            </a:r>
            <a:r>
              <a:rPr lang="zh-CN" altLang="en-US" b="1" dirty="0" smtClean="0">
                <a:solidFill>
                  <a:srgbClr val="0000FF"/>
                </a:solidFill>
                <a:latin typeface="华文楷体" pitchFamily="2" charset="-122"/>
                <a:ea typeface="华文楷体" pitchFamily="2" charset="-122"/>
              </a:rPr>
              <a:t>、推荐材料申报</a:t>
            </a:r>
            <a:endParaRPr lang="en-US" altLang="zh-CN" b="1" dirty="0" smtClean="0">
              <a:solidFill>
                <a:srgbClr val="0000FF"/>
              </a:solidFill>
              <a:latin typeface="华文楷体" pitchFamily="2" charset="-122"/>
              <a:ea typeface="华文楷体" pitchFamily="2" charset="-122"/>
            </a:endParaRPr>
          </a:p>
          <a:p>
            <a:pPr>
              <a:lnSpc>
                <a:spcPct val="150000"/>
              </a:lnSpc>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2015</a:t>
            </a:r>
            <a:r>
              <a:rPr lang="zh-CN" altLang="en-US" b="1" dirty="0" smtClean="0">
                <a:solidFill>
                  <a:srgbClr val="151001"/>
                </a:solidFill>
                <a:latin typeface="华文楷体" pitchFamily="2" charset="-122"/>
                <a:ea typeface="华文楷体" pitchFamily="2" charset="-122"/>
              </a:rPr>
              <a:t>年上海市科学技术奖，请于</a:t>
            </a:r>
            <a:r>
              <a:rPr lang="en-US" altLang="zh-CN" b="1" dirty="0" smtClean="0">
                <a:solidFill>
                  <a:srgbClr val="151001"/>
                </a:solidFill>
                <a:latin typeface="华文楷体" pitchFamily="2" charset="-122"/>
                <a:ea typeface="华文楷体" pitchFamily="2" charset="-122"/>
              </a:rPr>
              <a:t>2015</a:t>
            </a:r>
            <a:r>
              <a:rPr lang="zh-CN" altLang="en-US" b="1" dirty="0" smtClean="0">
                <a:solidFill>
                  <a:srgbClr val="151001"/>
                </a:solidFill>
                <a:latin typeface="华文楷体" pitchFamily="2" charset="-122"/>
                <a:ea typeface="华文楷体" pitchFamily="2" charset="-122"/>
              </a:rPr>
              <a:t>年</a:t>
            </a:r>
            <a:r>
              <a:rPr lang="en-US" altLang="zh-CN" b="1" dirty="0" smtClean="0">
                <a:solidFill>
                  <a:srgbClr val="151001"/>
                </a:solidFill>
                <a:latin typeface="华文楷体" pitchFamily="2" charset="-122"/>
                <a:ea typeface="华文楷体" pitchFamily="2" charset="-122"/>
              </a:rPr>
              <a:t>4</a:t>
            </a:r>
            <a:r>
              <a:rPr lang="zh-CN" altLang="en-US" b="1" dirty="0" smtClean="0">
                <a:solidFill>
                  <a:srgbClr val="151001"/>
                </a:solidFill>
                <a:latin typeface="华文楷体" pitchFamily="2" charset="-122"/>
                <a:ea typeface="华文楷体" pitchFamily="2" charset="-122"/>
              </a:rPr>
              <a:t>月</a:t>
            </a:r>
            <a:r>
              <a:rPr lang="en-US" altLang="zh-CN" b="1" dirty="0" smtClean="0">
                <a:solidFill>
                  <a:srgbClr val="151001"/>
                </a:solidFill>
                <a:latin typeface="华文楷体" pitchFamily="2" charset="-122"/>
                <a:ea typeface="华文楷体" pitchFamily="2" charset="-122"/>
              </a:rPr>
              <a:t>10</a:t>
            </a:r>
            <a:r>
              <a:rPr lang="zh-CN" altLang="en-US" b="1" dirty="0" smtClean="0">
                <a:solidFill>
                  <a:srgbClr val="151001"/>
                </a:solidFill>
                <a:latin typeface="华文楷体" pitchFamily="2" charset="-122"/>
                <a:ea typeface="华文楷体" pitchFamily="2" charset="-122"/>
              </a:rPr>
              <a:t>日起登录</a:t>
            </a:r>
            <a:r>
              <a:rPr lang="en-US" dirty="0" smtClean="0">
                <a:hlinkClick r:id="rId2"/>
              </a:rPr>
              <a:t>www.jlb.sh.cn/xmsb</a:t>
            </a:r>
            <a:r>
              <a:rPr lang="zh-CN" altLang="en-US" b="1" dirty="0" smtClean="0">
                <a:solidFill>
                  <a:srgbClr val="151001"/>
                </a:solidFill>
                <a:latin typeface="华文楷体" pitchFamily="2" charset="-122"/>
                <a:ea typeface="华文楷体" pitchFamily="2" charset="-122"/>
              </a:rPr>
              <a:t>进行申报。</a:t>
            </a:r>
          </a:p>
          <a:p>
            <a:endParaRPr lang="zh-CN" alt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539750" y="333375"/>
            <a:ext cx="8229600" cy="5832475"/>
          </a:xfrm>
        </p:spPr>
        <p:txBody>
          <a:bodyPr>
            <a:normAutofit fontScale="55000" lnSpcReduction="20000"/>
          </a:bodyPr>
          <a:lstStyle/>
          <a:p>
            <a:pPr eaLnBrk="1" hangingPunct="1">
              <a:lnSpc>
                <a:spcPts val="4200"/>
              </a:lnSpc>
              <a:buNone/>
              <a:defRPr/>
            </a:pPr>
            <a:r>
              <a:rPr lang="zh-CN" altLang="en-US" sz="5800" b="1" dirty="0" smtClean="0">
                <a:solidFill>
                  <a:srgbClr val="0000FF"/>
                </a:solidFill>
                <a:latin typeface="华文楷体" pitchFamily="2" charset="-122"/>
                <a:ea typeface="华文楷体" pitchFamily="2" charset="-122"/>
              </a:rPr>
              <a:t>　</a:t>
            </a:r>
            <a:r>
              <a:rPr lang="en-US" altLang="zh-CN" sz="5800" b="1" dirty="0" smtClean="0">
                <a:solidFill>
                  <a:srgbClr val="0000FF"/>
                </a:solidFill>
                <a:latin typeface="华文楷体" pitchFamily="2" charset="-122"/>
                <a:ea typeface="华文楷体" pitchFamily="2" charset="-122"/>
              </a:rPr>
              <a:t>13</a:t>
            </a:r>
            <a:r>
              <a:rPr lang="zh-CN" altLang="en-US" sz="5800" b="1" dirty="0" smtClean="0">
                <a:solidFill>
                  <a:srgbClr val="0000FF"/>
                </a:solidFill>
                <a:latin typeface="华文楷体" pitchFamily="2" charset="-122"/>
                <a:ea typeface="华文楷体" pitchFamily="2" charset="-122"/>
              </a:rPr>
              <a:t>、材料报送</a:t>
            </a:r>
            <a:endParaRPr lang="en-US" altLang="zh-CN" sz="5800" b="1" dirty="0" smtClean="0">
              <a:solidFill>
                <a:srgbClr val="0000FF"/>
              </a:solidFill>
              <a:latin typeface="华文楷体" pitchFamily="2" charset="-122"/>
              <a:ea typeface="华文楷体" pitchFamily="2" charset="-122"/>
            </a:endParaRPr>
          </a:p>
          <a:p>
            <a:pPr eaLnBrk="1" hangingPunct="1">
              <a:lnSpc>
                <a:spcPct val="170000"/>
              </a:lnSpc>
              <a:buFont typeface="Wingdings" pitchFamily="2" charset="2"/>
              <a:buNone/>
              <a:defRPr/>
            </a:pPr>
            <a:r>
              <a:rPr lang="zh-CN" altLang="en-US" sz="4500" b="1" dirty="0" smtClean="0">
                <a:solidFill>
                  <a:srgbClr val="151001"/>
                </a:solidFill>
                <a:latin typeface="华文楷体" pitchFamily="2" charset="-122"/>
                <a:ea typeface="华文楷体" pitchFamily="2" charset="-122"/>
              </a:rPr>
              <a:t>           </a:t>
            </a:r>
            <a:r>
              <a:rPr lang="zh-CN" altLang="en-US" sz="4900" b="1" dirty="0" smtClean="0">
                <a:solidFill>
                  <a:srgbClr val="151001"/>
                </a:solidFill>
                <a:latin typeface="华文楷体" pitchFamily="2" charset="-122"/>
                <a:ea typeface="华文楷体" pitchFamily="2" charset="-122"/>
              </a:rPr>
              <a:t>书面推荐材料</a:t>
            </a:r>
            <a:r>
              <a:rPr lang="en-US" altLang="zh-CN" sz="4900" b="1" dirty="0" smtClean="0">
                <a:solidFill>
                  <a:srgbClr val="151001"/>
                </a:solidFill>
                <a:latin typeface="华文楷体" pitchFamily="2" charset="-122"/>
                <a:ea typeface="华文楷体" pitchFamily="2" charset="-122"/>
              </a:rPr>
              <a:t>1</a:t>
            </a:r>
            <a:r>
              <a:rPr lang="zh-CN" altLang="en-US" sz="4900" b="1" dirty="0" smtClean="0">
                <a:solidFill>
                  <a:srgbClr val="151001"/>
                </a:solidFill>
                <a:latin typeface="华文楷体" pitchFamily="2" charset="-122"/>
                <a:ea typeface="华文楷体" pitchFamily="2" charset="-122"/>
              </a:rPr>
              <a:t>套（推荐书和附件材料的合订本，应为原件，存档用；   </a:t>
            </a:r>
            <a:endParaRPr lang="en-US" altLang="zh-CN" sz="4900" b="1" dirty="0" smtClean="0">
              <a:solidFill>
                <a:srgbClr val="151001"/>
              </a:solidFill>
              <a:latin typeface="华文楷体" pitchFamily="2" charset="-122"/>
              <a:ea typeface="华文楷体" pitchFamily="2" charset="-122"/>
            </a:endParaRPr>
          </a:p>
          <a:p>
            <a:pPr eaLnBrk="1" hangingPunct="1">
              <a:lnSpc>
                <a:spcPct val="170000"/>
              </a:lnSpc>
              <a:buFont typeface="Wingdings" pitchFamily="2" charset="2"/>
              <a:buNone/>
              <a:defRPr/>
            </a:pPr>
            <a:r>
              <a:rPr lang="en-US" altLang="zh-CN" sz="4900" b="1" dirty="0" smtClean="0">
                <a:solidFill>
                  <a:srgbClr val="151001"/>
                </a:solidFill>
                <a:latin typeface="华文楷体" pitchFamily="2" charset="-122"/>
                <a:ea typeface="华文楷体" pitchFamily="2" charset="-122"/>
              </a:rPr>
              <a:t>         </a:t>
            </a:r>
            <a:r>
              <a:rPr lang="zh-CN" altLang="en-US" sz="4900" b="1" dirty="0" smtClean="0">
                <a:solidFill>
                  <a:srgbClr val="151001"/>
                </a:solidFill>
                <a:latin typeface="华文楷体" pitchFamily="2" charset="-122"/>
                <a:ea typeface="华文楷体" pitchFamily="2" charset="-122"/>
              </a:rPr>
              <a:t>推荐书主件及附件电子文档</a:t>
            </a:r>
            <a:r>
              <a:rPr lang="en-US" altLang="zh-CN" sz="4900" b="1" dirty="0" smtClean="0">
                <a:solidFill>
                  <a:srgbClr val="151001"/>
                </a:solidFill>
                <a:latin typeface="华文楷体" pitchFamily="2" charset="-122"/>
                <a:ea typeface="华文楷体" pitchFamily="2" charset="-122"/>
              </a:rPr>
              <a:t>1</a:t>
            </a:r>
            <a:r>
              <a:rPr lang="zh-CN" altLang="en-US" sz="4900" b="1" dirty="0" smtClean="0">
                <a:solidFill>
                  <a:srgbClr val="151001"/>
                </a:solidFill>
                <a:latin typeface="华文楷体" pitchFamily="2" charset="-122"/>
                <a:ea typeface="华文楷体" pitchFamily="2" charset="-122"/>
              </a:rPr>
              <a:t>套，通过网上提交。</a:t>
            </a:r>
            <a:endParaRPr lang="en-US" altLang="zh-CN" sz="4900" b="1" dirty="0" smtClean="0">
              <a:solidFill>
                <a:srgbClr val="151001"/>
              </a:solidFill>
              <a:latin typeface="华文楷体" pitchFamily="2" charset="-122"/>
              <a:ea typeface="华文楷体" pitchFamily="2" charset="-122"/>
            </a:endParaRPr>
          </a:p>
          <a:p>
            <a:pPr eaLnBrk="1" hangingPunct="1">
              <a:lnSpc>
                <a:spcPct val="170000"/>
              </a:lnSpc>
              <a:buFont typeface="Wingdings" pitchFamily="2" charset="2"/>
              <a:buNone/>
              <a:defRPr/>
            </a:pPr>
            <a:r>
              <a:rPr lang="en-US" altLang="zh-CN" sz="4900" b="1" dirty="0" smtClean="0">
                <a:solidFill>
                  <a:srgbClr val="151001"/>
                </a:solidFill>
                <a:latin typeface="华文楷体" pitchFamily="2" charset="-122"/>
                <a:ea typeface="华文楷体" pitchFamily="2" charset="-122"/>
              </a:rPr>
              <a:t>         </a:t>
            </a:r>
            <a:r>
              <a:rPr lang="zh-CN" altLang="en-US" sz="4900" b="1" dirty="0" smtClean="0">
                <a:solidFill>
                  <a:srgbClr val="151001"/>
                </a:solidFill>
                <a:latin typeface="华文楷体" pitchFamily="2" charset="-122"/>
                <a:ea typeface="华文楷体" pitchFamily="2" charset="-122"/>
              </a:rPr>
              <a:t>电子附件指每个项目从书面附件中精选出的有代表性、典型性不超过</a:t>
            </a:r>
            <a:r>
              <a:rPr lang="en-US" altLang="zh-CN" sz="4900" b="1" dirty="0" smtClean="0">
                <a:solidFill>
                  <a:srgbClr val="151001"/>
                </a:solidFill>
                <a:latin typeface="华文楷体" pitchFamily="2" charset="-122"/>
                <a:ea typeface="华文楷体" pitchFamily="2" charset="-122"/>
              </a:rPr>
              <a:t>40</a:t>
            </a:r>
            <a:r>
              <a:rPr lang="zh-CN" altLang="en-US" sz="4900" b="1" dirty="0" smtClean="0">
                <a:solidFill>
                  <a:srgbClr val="151001"/>
                </a:solidFill>
                <a:latin typeface="华文楷体" pitchFamily="2" charset="-122"/>
                <a:ea typeface="华文楷体" pitchFamily="2" charset="-122"/>
              </a:rPr>
              <a:t>页的内容，自行扫描后以</a:t>
            </a:r>
            <a:r>
              <a:rPr lang="en-US" altLang="zh-CN" sz="4900" b="1" dirty="0" smtClean="0">
                <a:solidFill>
                  <a:srgbClr val="151001"/>
                </a:solidFill>
                <a:latin typeface="华文楷体" pitchFamily="2" charset="-122"/>
                <a:ea typeface="华文楷体" pitchFamily="2" charset="-122"/>
              </a:rPr>
              <a:t>jpg</a:t>
            </a:r>
            <a:r>
              <a:rPr lang="zh-CN" altLang="en-US" sz="4900" b="1" dirty="0" smtClean="0">
                <a:solidFill>
                  <a:srgbClr val="151001"/>
                </a:solidFill>
                <a:latin typeface="华文楷体" pitchFamily="2" charset="-122"/>
                <a:ea typeface="华文楷体" pitchFamily="2" charset="-122"/>
              </a:rPr>
              <a:t>格式文件按序号在网上提交。自然科学奖提交的代表性论文和引文，每篇论文或引文用一个</a:t>
            </a:r>
            <a:r>
              <a:rPr lang="en-US" altLang="zh-CN" sz="4900" b="1" dirty="0" smtClean="0">
                <a:solidFill>
                  <a:srgbClr val="151001"/>
                </a:solidFill>
                <a:latin typeface="华文楷体" pitchFamily="2" charset="-122"/>
                <a:ea typeface="华文楷体" pitchFamily="2" charset="-122"/>
              </a:rPr>
              <a:t>PDF</a:t>
            </a:r>
            <a:r>
              <a:rPr lang="zh-CN" altLang="en-US" sz="4900" b="1" dirty="0" smtClean="0">
                <a:solidFill>
                  <a:srgbClr val="151001"/>
                </a:solidFill>
                <a:latin typeface="华文楷体" pitchFamily="2" charset="-122"/>
                <a:ea typeface="华文楷体" pitchFamily="2" charset="-122"/>
              </a:rPr>
              <a:t>文件。</a:t>
            </a:r>
            <a:endParaRPr lang="zh-CN" altLang="en-US" sz="4900" b="1" dirty="0" smtClean="0">
              <a:ea typeface="宋体"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500042"/>
            <a:ext cx="7901014" cy="6072230"/>
          </a:xfrm>
        </p:spPr>
        <p:txBody>
          <a:bodyPr>
            <a:normAutofit fontScale="55000" lnSpcReduction="20000"/>
          </a:bodyPr>
          <a:lstStyle/>
          <a:p>
            <a:pPr eaLnBrk="1" hangingPunct="1">
              <a:lnSpc>
                <a:spcPct val="150000"/>
              </a:lnSpc>
              <a:buNone/>
              <a:defRPr/>
            </a:pPr>
            <a:r>
              <a:rPr lang="zh-CN" altLang="en-US" sz="3500" b="1" dirty="0" smtClean="0">
                <a:solidFill>
                  <a:srgbClr val="0000FF"/>
                </a:solidFill>
                <a:latin typeface="华文楷体" pitchFamily="2" charset="-122"/>
                <a:ea typeface="华文楷体" pitchFamily="2" charset="-122"/>
              </a:rPr>
              <a:t>　</a:t>
            </a:r>
            <a:r>
              <a:rPr lang="en-US" altLang="zh-CN" sz="4400" b="1" dirty="0" smtClean="0">
                <a:solidFill>
                  <a:srgbClr val="0000FF"/>
                </a:solidFill>
                <a:latin typeface="华文楷体" pitchFamily="2" charset="-122"/>
                <a:ea typeface="华文楷体" pitchFamily="2" charset="-122"/>
              </a:rPr>
              <a:t>14</a:t>
            </a:r>
            <a:r>
              <a:rPr lang="zh-CN" altLang="en-US" sz="4400" b="1" dirty="0" smtClean="0">
                <a:solidFill>
                  <a:srgbClr val="0000FF"/>
                </a:solidFill>
                <a:latin typeface="华文楷体" pitchFamily="2" charset="-122"/>
                <a:ea typeface="华文楷体" pitchFamily="2" charset="-122"/>
              </a:rPr>
              <a:t>、截止时间：</a:t>
            </a:r>
            <a:endParaRPr lang="en-US" altLang="zh-CN" sz="4400" b="1" dirty="0" smtClean="0">
              <a:solidFill>
                <a:srgbClr val="0000FF"/>
              </a:solidFill>
              <a:latin typeface="华文楷体" pitchFamily="2" charset="-122"/>
              <a:ea typeface="华文楷体" pitchFamily="2" charset="-122"/>
            </a:endParaRPr>
          </a:p>
          <a:p>
            <a:pPr>
              <a:lnSpc>
                <a:spcPct val="170000"/>
              </a:lnSpc>
              <a:buNone/>
            </a:pPr>
            <a:r>
              <a:rPr lang="en-US" altLang="zh-CN" b="1" dirty="0" smtClean="0">
                <a:solidFill>
                  <a:srgbClr val="151001"/>
                </a:solidFill>
                <a:latin typeface="华文楷体" pitchFamily="2" charset="-122"/>
                <a:ea typeface="华文楷体" pitchFamily="2" charset="-122"/>
              </a:rPr>
              <a:t>             </a:t>
            </a:r>
            <a:r>
              <a:rPr lang="zh-CN" altLang="en-US" sz="4400" b="1" dirty="0" smtClean="0">
                <a:solidFill>
                  <a:srgbClr val="151001"/>
                </a:solidFill>
                <a:latin typeface="华文楷体" pitchFamily="2" charset="-122"/>
                <a:ea typeface="华文楷体" pitchFamily="2" charset="-122"/>
              </a:rPr>
              <a:t>书面推荐材料受理：</a:t>
            </a:r>
            <a:r>
              <a:rPr lang="en-US" altLang="zh-CN" sz="4400" b="1" dirty="0" smtClean="0">
                <a:solidFill>
                  <a:srgbClr val="151001"/>
                </a:solidFill>
                <a:latin typeface="华文楷体" pitchFamily="2" charset="-122"/>
                <a:ea typeface="华文楷体" pitchFamily="2" charset="-122"/>
              </a:rPr>
              <a:t>2015</a:t>
            </a:r>
            <a:r>
              <a:rPr lang="zh-CN" altLang="en-US" sz="4400" b="1" dirty="0" smtClean="0">
                <a:solidFill>
                  <a:srgbClr val="151001"/>
                </a:solidFill>
                <a:latin typeface="华文楷体" pitchFamily="2" charset="-122"/>
                <a:ea typeface="华文楷体" pitchFamily="2" charset="-122"/>
              </a:rPr>
              <a:t>年</a:t>
            </a:r>
            <a:r>
              <a:rPr lang="en-US" altLang="zh-CN" sz="4400" b="1" dirty="0" smtClean="0">
                <a:solidFill>
                  <a:srgbClr val="151001"/>
                </a:solidFill>
                <a:latin typeface="华文楷体" pitchFamily="2" charset="-122"/>
                <a:ea typeface="华文楷体" pitchFamily="2" charset="-122"/>
              </a:rPr>
              <a:t>5</a:t>
            </a:r>
            <a:r>
              <a:rPr lang="zh-CN" altLang="en-US" sz="4400" b="1" dirty="0" smtClean="0">
                <a:solidFill>
                  <a:srgbClr val="151001"/>
                </a:solidFill>
                <a:latin typeface="华文楷体" pitchFamily="2" charset="-122"/>
                <a:ea typeface="华文楷体" pitchFamily="2" charset="-122"/>
              </a:rPr>
              <a:t>月</a:t>
            </a:r>
            <a:r>
              <a:rPr lang="en-US" altLang="zh-CN" sz="4400" b="1" dirty="0" smtClean="0">
                <a:solidFill>
                  <a:srgbClr val="151001"/>
                </a:solidFill>
                <a:latin typeface="华文楷体" pitchFamily="2" charset="-122"/>
                <a:ea typeface="华文楷体" pitchFamily="2" charset="-122"/>
              </a:rPr>
              <a:t>14</a:t>
            </a:r>
            <a:r>
              <a:rPr lang="zh-CN" altLang="en-US" sz="4400" b="1" dirty="0" smtClean="0">
                <a:solidFill>
                  <a:srgbClr val="151001"/>
                </a:solidFill>
                <a:latin typeface="华文楷体" pitchFamily="2" charset="-122"/>
                <a:ea typeface="华文楷体" pitchFamily="2" charset="-122"/>
              </a:rPr>
              <a:t>日</a:t>
            </a:r>
            <a:r>
              <a:rPr lang="en-US" altLang="zh-CN" sz="4400" b="1" dirty="0" smtClean="0">
                <a:solidFill>
                  <a:srgbClr val="151001"/>
                </a:solidFill>
                <a:latin typeface="华文楷体" pitchFamily="2" charset="-122"/>
                <a:ea typeface="华文楷体" pitchFamily="2" charset="-122"/>
              </a:rPr>
              <a:t>-5</a:t>
            </a:r>
            <a:r>
              <a:rPr lang="zh-CN" altLang="en-US" sz="4400" b="1" dirty="0" smtClean="0">
                <a:solidFill>
                  <a:srgbClr val="151001"/>
                </a:solidFill>
                <a:latin typeface="华文楷体" pitchFamily="2" charset="-122"/>
                <a:ea typeface="华文楷体" pitchFamily="2" charset="-122"/>
              </a:rPr>
              <a:t>月</a:t>
            </a:r>
            <a:r>
              <a:rPr lang="en-US" altLang="zh-CN" sz="4400" b="1" dirty="0" smtClean="0">
                <a:solidFill>
                  <a:srgbClr val="151001"/>
                </a:solidFill>
                <a:latin typeface="华文楷体" pitchFamily="2" charset="-122"/>
                <a:ea typeface="华文楷体" pitchFamily="2" charset="-122"/>
              </a:rPr>
              <a:t>15</a:t>
            </a:r>
            <a:r>
              <a:rPr lang="zh-CN" altLang="en-US" sz="4400" b="1" dirty="0" smtClean="0">
                <a:solidFill>
                  <a:srgbClr val="151001"/>
                </a:solidFill>
                <a:latin typeface="华文楷体" pitchFamily="2" charset="-122"/>
                <a:ea typeface="华文楷体" pitchFamily="2" charset="-122"/>
              </a:rPr>
              <a:t>日。</a:t>
            </a:r>
            <a:br>
              <a:rPr lang="zh-CN" altLang="en-US" sz="4400" b="1" dirty="0" smtClean="0">
                <a:solidFill>
                  <a:srgbClr val="151001"/>
                </a:solidFill>
                <a:latin typeface="华文楷体" pitchFamily="2" charset="-122"/>
                <a:ea typeface="华文楷体" pitchFamily="2" charset="-122"/>
              </a:rPr>
            </a:br>
            <a:r>
              <a:rPr lang="zh-CN" altLang="en-US" sz="4400" b="1" dirty="0" smtClean="0">
                <a:solidFill>
                  <a:srgbClr val="151001"/>
                </a:solidFill>
                <a:latin typeface="华文楷体" pitchFamily="2" charset="-122"/>
                <a:ea typeface="华文楷体" pitchFamily="2" charset="-122"/>
              </a:rPr>
              <a:t>　  网络推荐截止时间：</a:t>
            </a:r>
            <a:br>
              <a:rPr lang="zh-CN" altLang="en-US" sz="4400" b="1" dirty="0" smtClean="0">
                <a:solidFill>
                  <a:srgbClr val="151001"/>
                </a:solidFill>
                <a:latin typeface="华文楷体" pitchFamily="2" charset="-122"/>
                <a:ea typeface="华文楷体" pitchFamily="2" charset="-122"/>
              </a:rPr>
            </a:br>
            <a:r>
              <a:rPr lang="zh-CN" altLang="en-US" sz="4400" b="1" dirty="0" smtClean="0">
                <a:solidFill>
                  <a:srgbClr val="151001"/>
                </a:solidFill>
                <a:latin typeface="华文楷体" pitchFamily="2" charset="-122"/>
                <a:ea typeface="华文楷体" pitchFamily="2" charset="-122"/>
              </a:rPr>
              <a:t>　</a:t>
            </a:r>
            <a:r>
              <a:rPr lang="zh-CN" altLang="en-US" sz="4400" dirty="0" smtClean="0"/>
              <a:t> </a:t>
            </a:r>
            <a:r>
              <a:rPr lang="zh-CN" altLang="en-US" sz="4400" b="1" dirty="0" smtClean="0">
                <a:solidFill>
                  <a:srgbClr val="151001"/>
                </a:solidFill>
                <a:latin typeface="华文楷体" pitchFamily="2" charset="-122"/>
                <a:ea typeface="华文楷体" pitchFamily="2" charset="-122"/>
              </a:rPr>
              <a:t>（</a:t>
            </a:r>
            <a:r>
              <a:rPr lang="en-US" altLang="zh-CN" sz="4400" b="1" dirty="0" smtClean="0">
                <a:solidFill>
                  <a:srgbClr val="151001"/>
                </a:solidFill>
                <a:latin typeface="华文楷体" pitchFamily="2" charset="-122"/>
                <a:ea typeface="华文楷体" pitchFamily="2" charset="-122"/>
              </a:rPr>
              <a:t>1</a:t>
            </a:r>
            <a:r>
              <a:rPr lang="zh-CN" altLang="en-US" sz="4400" b="1" dirty="0" smtClean="0">
                <a:solidFill>
                  <a:srgbClr val="151001"/>
                </a:solidFill>
                <a:latin typeface="华文楷体" pitchFamily="2" charset="-122"/>
                <a:ea typeface="华文楷体" pitchFamily="2" charset="-122"/>
              </a:rPr>
              <a:t>）各区县、中科院上海分院、上海科学院，网络推荐截止日期为</a:t>
            </a:r>
            <a:r>
              <a:rPr lang="en-US" altLang="zh-CN" sz="4400" b="1" dirty="0" smtClean="0">
                <a:solidFill>
                  <a:srgbClr val="151001"/>
                </a:solidFill>
                <a:latin typeface="华文楷体" pitchFamily="2" charset="-122"/>
                <a:ea typeface="华文楷体" pitchFamily="2" charset="-122"/>
              </a:rPr>
              <a:t>5</a:t>
            </a:r>
            <a:r>
              <a:rPr lang="zh-CN" altLang="en-US" sz="4400" b="1" dirty="0" smtClean="0">
                <a:solidFill>
                  <a:srgbClr val="151001"/>
                </a:solidFill>
                <a:latin typeface="华文楷体" pitchFamily="2" charset="-122"/>
                <a:ea typeface="华文楷体" pitchFamily="2" charset="-122"/>
              </a:rPr>
              <a:t>月</a:t>
            </a:r>
            <a:r>
              <a:rPr lang="en-US" altLang="zh-CN" sz="4400" b="1" dirty="0" smtClean="0">
                <a:solidFill>
                  <a:srgbClr val="151001"/>
                </a:solidFill>
                <a:latin typeface="华文楷体" pitchFamily="2" charset="-122"/>
                <a:ea typeface="华文楷体" pitchFamily="2" charset="-122"/>
              </a:rPr>
              <a:t>12</a:t>
            </a:r>
            <a:r>
              <a:rPr lang="zh-CN" altLang="en-US" sz="4400" b="1" dirty="0" smtClean="0">
                <a:solidFill>
                  <a:srgbClr val="151001"/>
                </a:solidFill>
                <a:latin typeface="华文楷体" pitchFamily="2" charset="-122"/>
                <a:ea typeface="华文楷体" pitchFamily="2" charset="-122"/>
              </a:rPr>
              <a:t>日。</a:t>
            </a:r>
          </a:p>
          <a:p>
            <a:pPr>
              <a:lnSpc>
                <a:spcPct val="170000"/>
              </a:lnSpc>
              <a:buNone/>
            </a:pPr>
            <a:r>
              <a:rPr lang="zh-CN" altLang="en-US" sz="4400" b="1" dirty="0" smtClean="0">
                <a:solidFill>
                  <a:srgbClr val="151001"/>
                </a:solidFill>
                <a:latin typeface="华文楷体" pitchFamily="2" charset="-122"/>
                <a:ea typeface="华文楷体" pitchFamily="2" charset="-122"/>
              </a:rPr>
              <a:t>         （</a:t>
            </a:r>
            <a:r>
              <a:rPr lang="en-US" altLang="zh-CN" sz="4400" b="1" dirty="0" smtClean="0">
                <a:solidFill>
                  <a:srgbClr val="151001"/>
                </a:solidFill>
                <a:latin typeface="华文楷体" pitchFamily="2" charset="-122"/>
                <a:ea typeface="华文楷体" pitchFamily="2" charset="-122"/>
              </a:rPr>
              <a:t>2</a:t>
            </a:r>
            <a:r>
              <a:rPr lang="zh-CN" altLang="en-US" sz="4400" b="1" dirty="0" smtClean="0">
                <a:solidFill>
                  <a:srgbClr val="151001"/>
                </a:solidFill>
                <a:latin typeface="华文楷体" pitchFamily="2" charset="-122"/>
                <a:ea typeface="华文楷体" pitchFamily="2" charset="-122"/>
              </a:rPr>
              <a:t>）各集团公司，网络推荐截止日期为</a:t>
            </a:r>
            <a:r>
              <a:rPr lang="en-US" altLang="zh-CN" sz="4400" b="1" dirty="0" smtClean="0">
                <a:solidFill>
                  <a:srgbClr val="151001"/>
                </a:solidFill>
                <a:latin typeface="华文楷体" pitchFamily="2" charset="-122"/>
                <a:ea typeface="华文楷体" pitchFamily="2" charset="-122"/>
              </a:rPr>
              <a:t>5</a:t>
            </a:r>
            <a:r>
              <a:rPr lang="zh-CN" altLang="en-US" sz="4400" b="1" dirty="0" smtClean="0">
                <a:solidFill>
                  <a:srgbClr val="151001"/>
                </a:solidFill>
                <a:latin typeface="华文楷体" pitchFamily="2" charset="-122"/>
                <a:ea typeface="华文楷体" pitchFamily="2" charset="-122"/>
              </a:rPr>
              <a:t>月</a:t>
            </a:r>
            <a:r>
              <a:rPr lang="en-US" altLang="zh-CN" sz="4400" b="1" dirty="0" smtClean="0">
                <a:solidFill>
                  <a:srgbClr val="151001"/>
                </a:solidFill>
                <a:latin typeface="华文楷体" pitchFamily="2" charset="-122"/>
                <a:ea typeface="华文楷体" pitchFamily="2" charset="-122"/>
              </a:rPr>
              <a:t>13</a:t>
            </a:r>
            <a:r>
              <a:rPr lang="zh-CN" altLang="en-US" sz="4400" b="1" dirty="0" smtClean="0">
                <a:solidFill>
                  <a:srgbClr val="151001"/>
                </a:solidFill>
                <a:latin typeface="华文楷体" pitchFamily="2" charset="-122"/>
                <a:ea typeface="华文楷体" pitchFamily="2" charset="-122"/>
              </a:rPr>
              <a:t>日。</a:t>
            </a:r>
          </a:p>
          <a:p>
            <a:pPr>
              <a:lnSpc>
                <a:spcPct val="170000"/>
              </a:lnSpc>
              <a:buNone/>
            </a:pPr>
            <a:r>
              <a:rPr lang="zh-CN" altLang="en-US" sz="4400" b="1" dirty="0" smtClean="0">
                <a:solidFill>
                  <a:srgbClr val="151001"/>
                </a:solidFill>
                <a:latin typeface="华文楷体" pitchFamily="2" charset="-122"/>
                <a:ea typeface="华文楷体" pitchFamily="2" charset="-122"/>
              </a:rPr>
              <a:t>         （</a:t>
            </a:r>
            <a:r>
              <a:rPr lang="en-US" altLang="zh-CN" sz="4400" b="1" dirty="0" smtClean="0">
                <a:solidFill>
                  <a:srgbClr val="151001"/>
                </a:solidFill>
                <a:latin typeface="华文楷体" pitchFamily="2" charset="-122"/>
                <a:ea typeface="华文楷体" pitchFamily="2" charset="-122"/>
              </a:rPr>
              <a:t>3</a:t>
            </a:r>
            <a:r>
              <a:rPr lang="zh-CN" altLang="en-US" sz="4400" b="1" dirty="0" smtClean="0">
                <a:solidFill>
                  <a:srgbClr val="151001"/>
                </a:solidFill>
                <a:latin typeface="华文楷体" pitchFamily="2" charset="-122"/>
                <a:ea typeface="华文楷体" pitchFamily="2" charset="-122"/>
              </a:rPr>
              <a:t>）市政府各委办局、学会协会、专家，网络推荐截止日期为</a:t>
            </a:r>
            <a:r>
              <a:rPr lang="en-US" altLang="zh-CN" sz="4400" b="1" dirty="0" smtClean="0">
                <a:solidFill>
                  <a:srgbClr val="151001"/>
                </a:solidFill>
                <a:latin typeface="华文楷体" pitchFamily="2" charset="-122"/>
                <a:ea typeface="华文楷体" pitchFamily="2" charset="-122"/>
              </a:rPr>
              <a:t>5</a:t>
            </a:r>
            <a:r>
              <a:rPr lang="zh-CN" altLang="en-US" sz="4400" b="1" dirty="0" smtClean="0">
                <a:solidFill>
                  <a:srgbClr val="151001"/>
                </a:solidFill>
                <a:latin typeface="华文楷体" pitchFamily="2" charset="-122"/>
                <a:ea typeface="华文楷体" pitchFamily="2" charset="-122"/>
              </a:rPr>
              <a:t>月</a:t>
            </a:r>
            <a:r>
              <a:rPr lang="en-US" altLang="zh-CN" sz="4400" b="1" dirty="0" smtClean="0">
                <a:solidFill>
                  <a:srgbClr val="151001"/>
                </a:solidFill>
                <a:latin typeface="华文楷体" pitchFamily="2" charset="-122"/>
                <a:ea typeface="华文楷体" pitchFamily="2" charset="-122"/>
              </a:rPr>
              <a:t>14</a:t>
            </a:r>
            <a:r>
              <a:rPr lang="zh-CN" altLang="en-US" sz="4400" b="1" dirty="0" smtClean="0">
                <a:solidFill>
                  <a:srgbClr val="151001"/>
                </a:solidFill>
                <a:latin typeface="华文楷体" pitchFamily="2" charset="-122"/>
                <a:ea typeface="华文楷体" pitchFamily="2" charset="-122"/>
              </a:rPr>
              <a:t>日。</a:t>
            </a:r>
          </a:p>
          <a:p>
            <a:pPr eaLnBrk="1" hangingPunct="1">
              <a:lnSpc>
                <a:spcPct val="150000"/>
              </a:lnSpc>
              <a:buFont typeface="Wingdings" pitchFamily="2" charset="2"/>
              <a:buNone/>
              <a:defRPr/>
            </a:pPr>
            <a:r>
              <a:rPr lang="zh-CN" altLang="en-US" dirty="0" smtClean="0">
                <a:ea typeface="宋体" charset="-122"/>
              </a:rPr>
              <a:t/>
            </a:r>
            <a:br>
              <a:rPr lang="zh-CN" altLang="en-US" dirty="0" smtClean="0">
                <a:ea typeface="宋体" charset="-122"/>
              </a:rPr>
            </a:b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idx="1"/>
          </p:nvPr>
        </p:nvSpPr>
        <p:spPr>
          <a:xfrm>
            <a:off x="323850" y="476250"/>
            <a:ext cx="8137525" cy="6048375"/>
          </a:xfrm>
        </p:spPr>
        <p:txBody>
          <a:bodyPr/>
          <a:lstStyle/>
          <a:p>
            <a:pPr eaLnBrk="1" hangingPunct="1">
              <a:lnSpc>
                <a:spcPct val="140000"/>
              </a:lnSpc>
              <a:spcBef>
                <a:spcPct val="0"/>
              </a:spcBef>
              <a:buFont typeface="Wingdings" pitchFamily="2" charset="2"/>
              <a:buNone/>
            </a:pPr>
            <a:r>
              <a:rPr lang="en-US" altLang="zh-CN" sz="3600" b="1" dirty="0" smtClean="0">
                <a:solidFill>
                  <a:srgbClr val="0000FF"/>
                </a:solidFill>
                <a:latin typeface="华文楷体" pitchFamily="2" charset="-122"/>
                <a:ea typeface="华文楷体" pitchFamily="2" charset="-122"/>
              </a:rPr>
              <a:t>  </a:t>
            </a:r>
            <a:r>
              <a:rPr lang="zh-CN" altLang="en-US" sz="3600" b="1" dirty="0" smtClean="0">
                <a:solidFill>
                  <a:srgbClr val="0000FF"/>
                </a:solidFill>
                <a:latin typeface="华文楷体" pitchFamily="2" charset="-122"/>
                <a:ea typeface="华文楷体" pitchFamily="2" charset="-122"/>
              </a:rPr>
              <a:t>　</a:t>
            </a:r>
            <a:r>
              <a:rPr lang="en-US" altLang="zh-CN" sz="3600" b="1" dirty="0" smtClean="0">
                <a:solidFill>
                  <a:srgbClr val="0000FF"/>
                </a:solidFill>
                <a:latin typeface="华文楷体" pitchFamily="2" charset="-122"/>
                <a:ea typeface="华文楷体" pitchFamily="2" charset="-122"/>
              </a:rPr>
              <a:t>15</a:t>
            </a:r>
            <a:r>
              <a:rPr lang="zh-CN" altLang="en-US" sz="3600" b="1" dirty="0" smtClean="0">
                <a:solidFill>
                  <a:srgbClr val="0000FF"/>
                </a:solidFill>
                <a:latin typeface="华文楷体" pitchFamily="2" charset="-122"/>
                <a:ea typeface="华文楷体" pitchFamily="2" charset="-122"/>
              </a:rPr>
              <a:t>、评审时间安排</a:t>
            </a:r>
          </a:p>
          <a:p>
            <a:pPr eaLnBrk="1" hangingPunct="1">
              <a:lnSpc>
                <a:spcPct val="135000"/>
              </a:lnSpc>
              <a:spcBef>
                <a:spcPct val="0"/>
              </a:spcBef>
              <a:buFont typeface="Wingdings" pitchFamily="2" charset="2"/>
              <a:buNone/>
            </a:pPr>
            <a:r>
              <a:rPr lang="zh-CN" altLang="en-US" sz="36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项目受理（</a:t>
            </a:r>
            <a:r>
              <a:rPr lang="en-US" altLang="zh-CN" sz="2800" b="1" dirty="0" smtClean="0">
                <a:solidFill>
                  <a:srgbClr val="151001"/>
                </a:solidFill>
                <a:latin typeface="华文楷体" pitchFamily="2" charset="-122"/>
                <a:ea typeface="华文楷体" pitchFamily="2" charset="-122"/>
              </a:rPr>
              <a:t>5</a:t>
            </a:r>
            <a:r>
              <a:rPr lang="zh-CN" altLang="en-US" sz="2800" b="1" dirty="0" smtClean="0">
                <a:solidFill>
                  <a:srgbClr val="151001"/>
                </a:solidFill>
                <a:latin typeface="华文楷体" pitchFamily="2" charset="-122"/>
                <a:ea typeface="华文楷体" pitchFamily="2" charset="-122"/>
              </a:rPr>
              <a:t>月）</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形式审查（</a:t>
            </a:r>
            <a:r>
              <a:rPr lang="en-US" altLang="zh-CN" sz="2800" b="1" dirty="0" smtClean="0">
                <a:solidFill>
                  <a:srgbClr val="151001"/>
                </a:solidFill>
                <a:latin typeface="华文楷体" pitchFamily="2" charset="-122"/>
                <a:ea typeface="华文楷体" pitchFamily="2" charset="-122"/>
              </a:rPr>
              <a:t>5</a:t>
            </a:r>
            <a:r>
              <a:rPr lang="zh-CN" altLang="en-US" sz="2800" b="1" dirty="0" smtClean="0">
                <a:solidFill>
                  <a:srgbClr val="151001"/>
                </a:solidFill>
                <a:latin typeface="华文楷体" pitchFamily="2" charset="-122"/>
                <a:ea typeface="华文楷体" pitchFamily="2" charset="-122"/>
              </a:rPr>
              <a:t>月） </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公示、网络评审（</a:t>
            </a:r>
            <a:r>
              <a:rPr lang="en-US" altLang="zh-CN" sz="2800" b="1" dirty="0" smtClean="0">
                <a:solidFill>
                  <a:srgbClr val="151001"/>
                </a:solidFill>
                <a:latin typeface="华文楷体" pitchFamily="2" charset="-122"/>
                <a:ea typeface="华文楷体" pitchFamily="2" charset="-122"/>
              </a:rPr>
              <a:t>6</a:t>
            </a:r>
            <a:r>
              <a:rPr lang="zh-CN" altLang="en-US" sz="2800" b="1" dirty="0" smtClean="0">
                <a:solidFill>
                  <a:srgbClr val="151001"/>
                </a:solidFill>
                <a:latin typeface="华文楷体" pitchFamily="2" charset="-122"/>
                <a:ea typeface="华文楷体" pitchFamily="2" charset="-122"/>
              </a:rPr>
              <a:t>月）</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专业评审组会议评审（</a:t>
            </a:r>
            <a:r>
              <a:rPr lang="en-US" altLang="zh-CN" sz="2800" b="1" dirty="0" smtClean="0">
                <a:solidFill>
                  <a:srgbClr val="151001"/>
                </a:solidFill>
                <a:latin typeface="华文楷体" pitchFamily="2" charset="-122"/>
                <a:ea typeface="华文楷体" pitchFamily="2" charset="-122"/>
              </a:rPr>
              <a:t>7</a:t>
            </a:r>
            <a:r>
              <a:rPr lang="zh-CN" altLang="en-US" sz="2800" b="1" dirty="0" smtClean="0">
                <a:solidFill>
                  <a:srgbClr val="151001"/>
                </a:solidFill>
                <a:latin typeface="华文楷体" pitchFamily="2" charset="-122"/>
                <a:ea typeface="华文楷体" pitchFamily="2" charset="-122"/>
              </a:rPr>
              <a:t>月）</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公告和异议处理（</a:t>
            </a:r>
            <a:r>
              <a:rPr lang="en-US" altLang="zh-CN" sz="2800" b="1" dirty="0" smtClean="0">
                <a:solidFill>
                  <a:srgbClr val="151001"/>
                </a:solidFill>
                <a:latin typeface="华文楷体" pitchFamily="2" charset="-122"/>
                <a:ea typeface="华文楷体" pitchFamily="2" charset="-122"/>
              </a:rPr>
              <a:t>8</a:t>
            </a:r>
            <a:r>
              <a:rPr lang="zh-CN" altLang="en-US" sz="2800" b="1" dirty="0" smtClean="0">
                <a:solidFill>
                  <a:srgbClr val="151001"/>
                </a:solidFill>
                <a:latin typeface="华文楷体" pitchFamily="2" charset="-122"/>
                <a:ea typeface="华文楷体" pitchFamily="2" charset="-122"/>
              </a:rPr>
              <a:t>月）</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专业评审组推荐一等奖项目复核（</a:t>
            </a:r>
            <a:r>
              <a:rPr lang="en-US" altLang="zh-CN" sz="2800" b="1" dirty="0" smtClean="0">
                <a:solidFill>
                  <a:srgbClr val="151001"/>
                </a:solidFill>
                <a:latin typeface="华文楷体" pitchFamily="2" charset="-122"/>
                <a:ea typeface="华文楷体" pitchFamily="2" charset="-122"/>
              </a:rPr>
              <a:t>9</a:t>
            </a:r>
            <a:r>
              <a:rPr lang="zh-CN" altLang="en-US" sz="2800" b="1" dirty="0" smtClean="0">
                <a:solidFill>
                  <a:srgbClr val="151001"/>
                </a:solidFill>
                <a:latin typeface="华文楷体" pitchFamily="2" charset="-122"/>
                <a:ea typeface="华文楷体" pitchFamily="2" charset="-122"/>
              </a:rPr>
              <a:t>月）</a:t>
            </a:r>
          </a:p>
          <a:p>
            <a:pPr eaLnBrk="1" hangingPunct="1">
              <a:lnSpc>
                <a:spcPct val="135000"/>
              </a:lnSpc>
              <a:spcBef>
                <a:spcPct val="0"/>
              </a:spcBef>
              <a:buFont typeface="Wingdings" pitchFamily="2" charset="2"/>
              <a:buNone/>
            </a:pPr>
            <a:r>
              <a:rPr lang="zh-CN" altLang="en-US" sz="2800" b="1" dirty="0" smtClean="0">
                <a:solidFill>
                  <a:srgbClr val="151001"/>
                </a:solidFill>
                <a:latin typeface="华文楷体" pitchFamily="2" charset="-122"/>
                <a:ea typeface="华文楷体" pitchFamily="2" charset="-122"/>
              </a:rPr>
              <a:t>          　奖励委员会终审（</a:t>
            </a:r>
            <a:r>
              <a:rPr lang="en-US" altLang="zh-CN" sz="2800" b="1" dirty="0" smtClean="0">
                <a:solidFill>
                  <a:srgbClr val="151001"/>
                </a:solidFill>
                <a:latin typeface="华文楷体" pitchFamily="2" charset="-122"/>
                <a:ea typeface="华文楷体" pitchFamily="2" charset="-122"/>
              </a:rPr>
              <a:t>11</a:t>
            </a:r>
            <a:r>
              <a:rPr lang="zh-CN" altLang="en-US" sz="2800" b="1" dirty="0" smtClean="0">
                <a:solidFill>
                  <a:srgbClr val="151001"/>
                </a:solidFill>
                <a:latin typeface="华文楷体" pitchFamily="2" charset="-122"/>
                <a:ea typeface="华文楷体" pitchFamily="2" charset="-122"/>
              </a:rPr>
              <a:t>月）</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内容占位符 2"/>
          <p:cNvSpPr>
            <a:spLocks noGrp="1"/>
          </p:cNvSpPr>
          <p:nvPr>
            <p:ph idx="1"/>
          </p:nvPr>
        </p:nvSpPr>
        <p:spPr/>
        <p:txBody>
          <a:bodyPr/>
          <a:lstStyle/>
          <a:p>
            <a:pPr eaLnBrk="1" hangingPunct="1">
              <a:lnSpc>
                <a:spcPct val="150000"/>
              </a:lnSpc>
              <a:buNone/>
            </a:pPr>
            <a:r>
              <a:rPr lang="zh-CN" altLang="en-US" b="1" dirty="0" smtClean="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16</a:t>
            </a:r>
            <a:r>
              <a:rPr lang="zh-CN" altLang="en-US" b="1" dirty="0" smtClean="0">
                <a:solidFill>
                  <a:srgbClr val="0000FF"/>
                </a:solidFill>
                <a:latin typeface="华文楷体" pitchFamily="2" charset="-122"/>
                <a:ea typeface="华文楷体" pitchFamily="2" charset="-122"/>
              </a:rPr>
              <a:t>、</a:t>
            </a:r>
            <a:r>
              <a:rPr lang="zh-CN" altLang="en-US" b="1" dirty="0" smtClean="0">
                <a:solidFill>
                  <a:srgbClr val="151001"/>
                </a:solidFill>
                <a:latin typeface="华文楷体" pitchFamily="2" charset="-122"/>
                <a:ea typeface="华文楷体" pitchFamily="2" charset="-122"/>
              </a:rPr>
              <a:t>各专业评审组会议评审将采用远程电话答辩方式，有可能要求推荐对象进行答辩，参加答辩的推荐对象应及时做好有关答辩的准备工作。</a:t>
            </a:r>
            <a:r>
              <a:rPr lang="zh-CN" altLang="en-US" dirty="0" smtClean="0">
                <a:ea typeface="宋体" charset="-122"/>
              </a:rPr>
              <a:t/>
            </a:r>
            <a:br>
              <a:rPr lang="zh-CN" altLang="en-US" dirty="0" smtClean="0">
                <a:ea typeface="宋体" charset="-122"/>
              </a:rPr>
            </a:b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683568" y="1268760"/>
            <a:ext cx="7776864" cy="5040560"/>
          </a:xfrm>
          <a:prstGeom prst="rect">
            <a:avLst/>
          </a:prstGeom>
          <a:noFill/>
          <a:ln w="9525">
            <a:noFill/>
            <a:miter lim="800000"/>
            <a:headEnd/>
            <a:tailEnd/>
          </a:ln>
        </p:spPr>
        <p:txBody>
          <a:bodyPr anchor="b">
            <a:normAutofit fontScale="82500" lnSpcReduction="10000"/>
          </a:bodyPr>
          <a:lstStyle/>
          <a:p>
            <a:pPr>
              <a:lnSpc>
                <a:spcPct val="210000"/>
              </a:lnSpc>
              <a:defRPr/>
            </a:pPr>
            <a:r>
              <a:rPr lang="zh-CN" altLang="en-US" sz="3600" kern="0" dirty="0">
                <a:solidFill>
                  <a:schemeClr val="tx2"/>
                </a:solidFill>
                <a:effectLst>
                  <a:outerShdw blurRad="38100" dist="38100" dir="2700000" algn="tl">
                    <a:srgbClr val="C0C0C0"/>
                  </a:outerShdw>
                </a:effectLst>
                <a:latin typeface="+mj-lt"/>
                <a:ea typeface="黑体" pitchFamily="2" charset="-122"/>
                <a:cs typeface="+mj-cs"/>
              </a:rPr>
              <a:t>　</a:t>
            </a:r>
            <a:r>
              <a:rPr lang="zh-CN" altLang="en-US" sz="3600" kern="0" dirty="0" smtClean="0">
                <a:solidFill>
                  <a:schemeClr val="tx2"/>
                </a:solidFill>
                <a:effectLst>
                  <a:outerShdw blurRad="38100" dist="38100" dir="2700000" algn="tl">
                    <a:srgbClr val="C0C0C0"/>
                  </a:outerShdw>
                </a:effectLst>
                <a:latin typeface="+mj-lt"/>
                <a:ea typeface="黑体" pitchFamily="2" charset="-122"/>
                <a:cs typeface="+mj-cs"/>
              </a:rPr>
              <a:t>　</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一、</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工作总体要求</a:t>
            </a:r>
            <a: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a:t>
            </a:r>
            <a:r>
              <a:rPr lang="zh-CN" altLang="en-US"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rPr>
              <a:t>二、</a:t>
            </a:r>
            <a:r>
              <a:rPr lang="zh-CN" altLang="en-US" sz="4000" b="1" kern="0" dirty="0">
                <a:solidFill>
                  <a:srgbClr val="FF0000"/>
                </a:solidFill>
                <a:effectLst>
                  <a:outerShdw blurRad="38100" dist="38100" dir="2700000" algn="tl">
                    <a:srgbClr val="C0C0C0"/>
                  </a:outerShdw>
                </a:effectLst>
                <a:latin typeface="华文楷体" pitchFamily="2" charset="-122"/>
                <a:ea typeface="华文楷体" pitchFamily="2" charset="-122"/>
                <a:cs typeface="+mj-cs"/>
              </a:rPr>
              <a:t>推荐材料填写</a:t>
            </a:r>
            <a:r>
              <a:rPr lang="zh-CN" altLang="en-US"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rPr>
              <a:t>要求</a:t>
            </a:r>
            <a:endParaRPr lang="en-US" altLang="zh-CN"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endParaRPr>
          </a:p>
          <a:p>
            <a:pPr>
              <a:lnSpc>
                <a:spcPct val="210000"/>
              </a:lnSpc>
              <a:defRPr/>
            </a:pP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三、形式审查要点</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r>
            <a:br>
              <a:rPr lang="zh-CN" altLang="en-US" sz="3600" kern="0" dirty="0">
                <a:effectLst>
                  <a:outerShdw blurRad="38100" dist="38100" dir="2700000" algn="tl">
                    <a:srgbClr val="C0C0C0"/>
                  </a:outerShdw>
                </a:effectLst>
                <a:latin typeface="+mj-lt"/>
                <a:ea typeface="黑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idx="1"/>
          </p:nvPr>
        </p:nvSpPr>
        <p:spPr>
          <a:xfrm>
            <a:off x="755576" y="1052736"/>
            <a:ext cx="7777163" cy="4751809"/>
          </a:xfrm>
        </p:spPr>
        <p:txBody>
          <a:bodyPr/>
          <a:lstStyle/>
          <a:p>
            <a:pPr eaLnBrk="1" hangingPunct="1">
              <a:lnSpc>
                <a:spcPct val="150000"/>
              </a:lnSpc>
              <a:buFont typeface="Wingdings" pitchFamily="2" charset="2"/>
              <a:buNone/>
            </a:pPr>
            <a:r>
              <a:rPr lang="en-US" altLang="zh-CN" b="1" dirty="0" smtClean="0">
                <a:solidFill>
                  <a:srgbClr val="0000FF"/>
                </a:solidFill>
                <a:latin typeface="华文楷体" pitchFamily="2" charset="-122"/>
                <a:ea typeface="华文楷体" pitchFamily="2" charset="-122"/>
              </a:rPr>
              <a:t>1</a:t>
            </a:r>
            <a:r>
              <a:rPr lang="zh-CN" altLang="en-US" b="1" dirty="0" smtClean="0">
                <a:solidFill>
                  <a:srgbClr val="0000FF"/>
                </a:solidFill>
                <a:latin typeface="华文楷体" pitchFamily="2" charset="-122"/>
                <a:ea typeface="华文楷体" pitchFamily="2" charset="-122"/>
              </a:rPr>
              <a:t>、总体要求</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科学严谨、实事求是</a:t>
            </a:r>
          </a:p>
          <a:p>
            <a:pPr eaLnBrk="1" hangingPunct="1">
              <a:lnSpc>
                <a:spcPct val="150000"/>
              </a:lnSpc>
            </a:pPr>
            <a:r>
              <a:rPr lang="zh-CN" altLang="en-US" b="1" dirty="0" smtClean="0">
                <a:solidFill>
                  <a:srgbClr val="151001"/>
                </a:solidFill>
                <a:latin typeface="华文楷体" pitchFamily="2" charset="-122"/>
                <a:ea typeface="华文楷体" pitchFamily="2" charset="-122"/>
              </a:rPr>
              <a:t>通俗易懂、条理清楚、图文并茂</a:t>
            </a:r>
          </a:p>
          <a:p>
            <a:pPr eaLnBrk="1" hangingPunct="1">
              <a:lnSpc>
                <a:spcPct val="150000"/>
              </a:lnSpc>
            </a:pPr>
            <a:r>
              <a:rPr lang="zh-CN" altLang="en-US" b="1" dirty="0" smtClean="0">
                <a:solidFill>
                  <a:srgbClr val="151001"/>
                </a:solidFill>
                <a:latin typeface="华文楷体" pitchFamily="2" charset="-122"/>
                <a:ea typeface="华文楷体" pitchFamily="2" charset="-122"/>
              </a:rPr>
              <a:t>各种资料数据准确无误、完整地反映</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项目的核心技术内容和全貌</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idx="1"/>
          </p:nvPr>
        </p:nvSpPr>
        <p:spPr>
          <a:xfrm>
            <a:off x="755576" y="548680"/>
            <a:ext cx="7777163" cy="5616624"/>
          </a:xfrm>
        </p:spPr>
        <p:txBody>
          <a:bodyPr/>
          <a:lstStyle/>
          <a:p>
            <a:pPr eaLnBrk="1" hangingPunct="1">
              <a:lnSpc>
                <a:spcPct val="150000"/>
              </a:lnSpc>
              <a:buFont typeface="Wingdings" pitchFamily="2" charset="2"/>
              <a:buNone/>
            </a:pPr>
            <a:r>
              <a:rPr lang="en-US" altLang="zh-CN" b="1" dirty="0" smtClean="0">
                <a:solidFill>
                  <a:srgbClr val="0000FF"/>
                </a:solidFill>
                <a:latin typeface="华文楷体" pitchFamily="2" charset="-122"/>
                <a:ea typeface="华文楷体" pitchFamily="2" charset="-122"/>
              </a:rPr>
              <a:t>2</a:t>
            </a:r>
            <a:r>
              <a:rPr lang="zh-CN" altLang="en-US" b="1" dirty="0" smtClean="0">
                <a:solidFill>
                  <a:srgbClr val="0000FF"/>
                </a:solidFill>
                <a:latin typeface="华文楷体" pitchFamily="2" charset="-122"/>
                <a:ea typeface="华文楷体" pitchFamily="2" charset="-122"/>
              </a:rPr>
              <a:t>、推荐书修改</a:t>
            </a:r>
          </a:p>
          <a:p>
            <a:pPr eaLnBrk="1" hangingPunct="1">
              <a:lnSpc>
                <a:spcPct val="150000"/>
              </a:lnSpc>
            </a:pPr>
            <a:r>
              <a:rPr lang="zh-CN" altLang="en-US" b="1" dirty="0" smtClean="0">
                <a:solidFill>
                  <a:srgbClr val="151001"/>
                </a:solidFill>
                <a:latin typeface="华文楷体" pitchFamily="2" charset="-122"/>
                <a:ea typeface="华文楷体" pitchFamily="2" charset="-122"/>
              </a:rPr>
              <a:t>科技功臣奖推荐书论文、专著及被引用情况表，增加“</a:t>
            </a:r>
            <a:r>
              <a:rPr lang="zh-CN" altLang="en-US" b="1" dirty="0" smtClean="0">
                <a:solidFill>
                  <a:srgbClr val="FF0000"/>
                </a:solidFill>
                <a:latin typeface="华文楷体" pitchFamily="2" charset="-122"/>
                <a:ea typeface="华文楷体" pitchFamily="2" charset="-122"/>
              </a:rPr>
              <a:t>通讯作者”和“第一作者”</a:t>
            </a:r>
            <a:r>
              <a:rPr lang="zh-CN" altLang="en-US" b="1" dirty="0" smtClean="0">
                <a:solidFill>
                  <a:srgbClr val="151001"/>
                </a:solidFill>
                <a:latin typeface="华文楷体" pitchFamily="2" charset="-122"/>
                <a:ea typeface="华文楷体" pitchFamily="2" charset="-122"/>
              </a:rPr>
              <a:t> 栏。</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pPr>
            <a:r>
              <a:rPr lang="zh-CN" altLang="en-US" b="1" dirty="0" smtClean="0">
                <a:solidFill>
                  <a:srgbClr val="151001"/>
                </a:solidFill>
                <a:latin typeface="华文楷体" pitchFamily="2" charset="-122"/>
                <a:ea typeface="华文楷体" pitchFamily="2" charset="-122"/>
              </a:rPr>
              <a:t>所有推荐书知识产权情况表，增加</a:t>
            </a:r>
            <a:r>
              <a:rPr lang="zh-CN" altLang="en-US" b="1" dirty="0" smtClean="0">
                <a:solidFill>
                  <a:srgbClr val="FF0000"/>
                </a:solidFill>
                <a:latin typeface="华文楷体" pitchFamily="2" charset="-122"/>
                <a:ea typeface="华文楷体" pitchFamily="2" charset="-122"/>
              </a:rPr>
              <a:t>“有效状态”</a:t>
            </a:r>
            <a:r>
              <a:rPr lang="zh-CN" altLang="en-US" b="1" dirty="0" smtClean="0">
                <a:solidFill>
                  <a:srgbClr val="151001"/>
                </a:solidFill>
                <a:latin typeface="华文楷体" pitchFamily="2" charset="-122"/>
                <a:ea typeface="华文楷体" pitchFamily="2" charset="-122"/>
              </a:rPr>
              <a:t>栏。</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idx="1"/>
          </p:nvPr>
        </p:nvSpPr>
        <p:spPr>
          <a:xfrm>
            <a:off x="928662" y="714356"/>
            <a:ext cx="7429552" cy="5616624"/>
          </a:xfrm>
        </p:spPr>
        <p:txBody>
          <a:bodyPr/>
          <a:lstStyle/>
          <a:p>
            <a:pPr eaLnBrk="1" hangingPunct="1">
              <a:lnSpc>
                <a:spcPct val="150000"/>
              </a:lnSpc>
            </a:pPr>
            <a:r>
              <a:rPr lang="zh-CN" altLang="en-US" b="1" dirty="0" smtClean="0">
                <a:solidFill>
                  <a:srgbClr val="151001"/>
                </a:solidFill>
                <a:latin typeface="华文楷体" pitchFamily="2" charset="-122"/>
                <a:ea typeface="华文楷体" pitchFamily="2" charset="-122"/>
              </a:rPr>
              <a:t>所有推荐书主要科学发现（发明或创新）内容，</a:t>
            </a:r>
            <a:r>
              <a:rPr lang="zh-CN" altLang="en-US" b="1" dirty="0" smtClean="0">
                <a:solidFill>
                  <a:srgbClr val="FF0000"/>
                </a:solidFill>
                <a:latin typeface="华文楷体" pitchFamily="2" charset="-122"/>
                <a:ea typeface="华文楷体" pitchFamily="2" charset="-122"/>
              </a:rPr>
              <a:t>限</a:t>
            </a:r>
            <a:r>
              <a:rPr lang="en-US" altLang="zh-CN" b="1" dirty="0" smtClean="0">
                <a:solidFill>
                  <a:srgbClr val="FF0000"/>
                </a:solidFill>
                <a:latin typeface="华文楷体" pitchFamily="2" charset="-122"/>
                <a:ea typeface="华文楷体" pitchFamily="2" charset="-122"/>
              </a:rPr>
              <a:t>5</a:t>
            </a:r>
            <a:r>
              <a:rPr lang="zh-CN" altLang="en-US" b="1" dirty="0" smtClean="0">
                <a:solidFill>
                  <a:srgbClr val="FF0000"/>
                </a:solidFill>
                <a:latin typeface="华文楷体" pitchFamily="2" charset="-122"/>
                <a:ea typeface="华文楷体" pitchFamily="2" charset="-122"/>
              </a:rPr>
              <a:t>页</a:t>
            </a:r>
            <a:r>
              <a:rPr lang="zh-CN" altLang="en-US" b="1" dirty="0" smtClean="0">
                <a:solidFill>
                  <a:srgbClr val="151001"/>
                </a:solidFill>
                <a:latin typeface="华文楷体" pitchFamily="2" charset="-122"/>
                <a:ea typeface="华文楷体" pitchFamily="2" charset="-122"/>
              </a:rPr>
              <a:t>。</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pPr>
            <a:r>
              <a:rPr lang="zh-CN" altLang="en-US" b="1" dirty="0" smtClean="0">
                <a:solidFill>
                  <a:srgbClr val="151001"/>
                </a:solidFill>
                <a:latin typeface="华文楷体" pitchFamily="2" charset="-122"/>
                <a:ea typeface="华文楷体" pitchFamily="2" charset="-122"/>
              </a:rPr>
              <a:t>三大奖项目推荐书，增加</a:t>
            </a:r>
            <a:r>
              <a:rPr lang="zh-CN" altLang="en-US" b="1" dirty="0" smtClean="0">
                <a:solidFill>
                  <a:srgbClr val="FF0000"/>
                </a:solidFill>
                <a:latin typeface="华文楷体" pitchFamily="2" charset="-122"/>
                <a:ea typeface="华文楷体" pitchFamily="2" charset="-122"/>
              </a:rPr>
              <a:t>“研究局限性”</a:t>
            </a:r>
            <a:r>
              <a:rPr lang="zh-CN" altLang="en-US" b="1" dirty="0" smtClean="0">
                <a:solidFill>
                  <a:srgbClr val="151001"/>
                </a:solidFill>
                <a:latin typeface="华文楷体" pitchFamily="2" charset="-122"/>
                <a:ea typeface="华文楷体" pitchFamily="2" charset="-122"/>
              </a:rPr>
              <a:t>一页。</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pPr>
            <a:r>
              <a:rPr lang="zh-CN" altLang="en-US" b="1" dirty="0" smtClean="0">
                <a:solidFill>
                  <a:srgbClr val="151001"/>
                </a:solidFill>
                <a:latin typeface="华文楷体" pitchFamily="2" charset="-122"/>
                <a:ea typeface="华文楷体" pitchFamily="2" charset="-122"/>
              </a:rPr>
              <a:t>三大奖项目推荐书本项目获计划资助情况表，增加“</a:t>
            </a:r>
            <a:r>
              <a:rPr lang="zh-CN" altLang="en-US" b="1" dirty="0" smtClean="0">
                <a:solidFill>
                  <a:srgbClr val="FF0000"/>
                </a:solidFill>
                <a:latin typeface="华文楷体" pitchFamily="2" charset="-122"/>
                <a:ea typeface="华文楷体" pitchFamily="2" charset="-122"/>
              </a:rPr>
              <a:t>前</a:t>
            </a:r>
            <a:r>
              <a:rPr lang="en-US" altLang="zh-CN" b="1" dirty="0" smtClean="0">
                <a:solidFill>
                  <a:srgbClr val="FF0000"/>
                </a:solidFill>
                <a:latin typeface="华文楷体" pitchFamily="2" charset="-122"/>
                <a:ea typeface="华文楷体" pitchFamily="2" charset="-122"/>
              </a:rPr>
              <a:t>7</a:t>
            </a:r>
            <a:r>
              <a:rPr lang="zh-CN" altLang="en-US" b="1" dirty="0" smtClean="0">
                <a:solidFill>
                  <a:srgbClr val="FF0000"/>
                </a:solidFill>
                <a:latin typeface="华文楷体" pitchFamily="2" charset="-122"/>
                <a:ea typeface="华文楷体" pitchFamily="2" charset="-122"/>
              </a:rPr>
              <a:t>位完成人”</a:t>
            </a:r>
            <a:r>
              <a:rPr lang="zh-CN" altLang="en-US" b="1" dirty="0" smtClean="0">
                <a:solidFill>
                  <a:srgbClr val="151001"/>
                </a:solidFill>
                <a:latin typeface="华文楷体" pitchFamily="2" charset="-122"/>
                <a:ea typeface="华文楷体" pitchFamily="2" charset="-122"/>
              </a:rPr>
              <a:t>一栏。</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pPr>
            <a:endParaRPr lang="zh-CN" altLang="en-US" b="1" dirty="0" smtClean="0">
              <a:solidFill>
                <a:srgbClr val="151001"/>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idx="1"/>
          </p:nvPr>
        </p:nvSpPr>
        <p:spPr>
          <a:xfrm>
            <a:off x="395288" y="404813"/>
            <a:ext cx="8424862" cy="6264275"/>
          </a:xfrm>
        </p:spPr>
        <p:txBody>
          <a:bodyPr/>
          <a:lstStyle/>
          <a:p>
            <a:pPr eaLnBrk="1" hangingPunct="1">
              <a:lnSpc>
                <a:spcPct val="150000"/>
              </a:lnSpc>
              <a:spcBef>
                <a:spcPct val="0"/>
              </a:spcBef>
              <a:buFont typeface="Wingdings" pitchFamily="2" charset="2"/>
              <a:buNone/>
            </a:pPr>
            <a:r>
              <a:rPr lang="en-US" altLang="zh-CN" b="1" dirty="0" smtClean="0">
                <a:solidFill>
                  <a:srgbClr val="0000FF"/>
                </a:solidFill>
                <a:latin typeface="华文楷体" pitchFamily="2" charset="-122"/>
                <a:ea typeface="华文楷体" pitchFamily="2" charset="-122"/>
              </a:rPr>
              <a:t>  3</a:t>
            </a:r>
            <a:r>
              <a:rPr lang="zh-CN" altLang="en-US" b="1" dirty="0" smtClean="0">
                <a:solidFill>
                  <a:srgbClr val="0000FF"/>
                </a:solidFill>
                <a:latin typeface="华文楷体" pitchFamily="2" charset="-122"/>
                <a:ea typeface="华文楷体" pitchFamily="2" charset="-122"/>
              </a:rPr>
              <a:t>、项目名称</a:t>
            </a:r>
            <a:endParaRPr lang="en-US" altLang="zh-CN" b="1" dirty="0" smtClean="0">
              <a:solidFill>
                <a:srgbClr val="0000FF"/>
              </a:solidFill>
              <a:latin typeface="华文楷体" pitchFamily="2" charset="-122"/>
              <a:ea typeface="华文楷体" pitchFamily="2" charset="-122"/>
            </a:endParaRPr>
          </a:p>
          <a:p>
            <a:pPr eaLnBrk="1" hangingPunct="1">
              <a:lnSpc>
                <a:spcPct val="150000"/>
              </a:lnSpc>
              <a:spcBef>
                <a:spcPct val="0"/>
              </a:spcBef>
            </a:pPr>
            <a:r>
              <a:rPr lang="zh-CN" altLang="en-US" b="1" dirty="0" smtClean="0">
                <a:solidFill>
                  <a:srgbClr val="151001"/>
                </a:solidFill>
                <a:latin typeface="华文楷体" pitchFamily="2" charset="-122"/>
                <a:ea typeface="华文楷体" pitchFamily="2" charset="-122"/>
              </a:rPr>
              <a:t>简明、扼要、准确反映项目的主要科学发现、核心发明和主要技术创新内容和特征</a:t>
            </a:r>
          </a:p>
          <a:p>
            <a:pPr eaLnBrk="1" hangingPunct="1">
              <a:lnSpc>
                <a:spcPct val="150000"/>
              </a:lnSpc>
              <a:spcBef>
                <a:spcPct val="0"/>
              </a:spcBef>
            </a:pPr>
            <a:r>
              <a:rPr lang="zh-CN" altLang="en-US" b="1" dirty="0" smtClean="0">
                <a:solidFill>
                  <a:srgbClr val="151001"/>
                </a:solidFill>
                <a:latin typeface="华文楷体" pitchFamily="2" charset="-122"/>
                <a:ea typeface="华文楷体" pitchFamily="2" charset="-122"/>
              </a:rPr>
              <a:t>自然科学奖项目最好不要采用“</a:t>
            </a:r>
            <a:r>
              <a:rPr lang="en-US" altLang="zh-CN" b="1" dirty="0" smtClean="0">
                <a:solidFill>
                  <a:srgbClr val="151001"/>
                </a:solidFill>
                <a:latin typeface="华文楷体" pitchFamily="2" charset="-122"/>
                <a:ea typeface="华文楷体" pitchFamily="2" charset="-122"/>
              </a:rPr>
              <a:t>...</a:t>
            </a:r>
            <a:r>
              <a:rPr lang="zh-CN" altLang="en-US" b="1" dirty="0" smtClean="0">
                <a:solidFill>
                  <a:srgbClr val="151001"/>
                </a:solidFill>
                <a:latin typeface="华文楷体" pitchFamily="2" charset="-122"/>
                <a:ea typeface="华文楷体" pitchFamily="2" charset="-122"/>
              </a:rPr>
              <a:t>的应用”。</a:t>
            </a:r>
          </a:p>
          <a:p>
            <a:pPr eaLnBrk="1" hangingPunct="1">
              <a:lnSpc>
                <a:spcPct val="150000"/>
              </a:lnSpc>
              <a:spcBef>
                <a:spcPct val="0"/>
              </a:spcBef>
            </a:pPr>
            <a:r>
              <a:rPr lang="zh-CN" altLang="en-US" b="1" dirty="0" smtClean="0">
                <a:solidFill>
                  <a:srgbClr val="151001"/>
                </a:solidFill>
                <a:latin typeface="华文楷体" pitchFamily="2" charset="-122"/>
                <a:ea typeface="华文楷体" pitchFamily="2" charset="-122"/>
              </a:rPr>
              <a:t>技术发明奖与科技进步奖最好不要采用“</a:t>
            </a:r>
            <a:r>
              <a:rPr lang="en-US" altLang="zh-CN" b="1" dirty="0" smtClean="0">
                <a:solidFill>
                  <a:srgbClr val="151001"/>
                </a:solidFill>
                <a:latin typeface="华文楷体" pitchFamily="2" charset="-122"/>
                <a:ea typeface="华文楷体" pitchFamily="2" charset="-122"/>
              </a:rPr>
              <a:t>...</a:t>
            </a:r>
            <a:r>
              <a:rPr lang="zh-CN" altLang="en-US" b="1" dirty="0" smtClean="0">
                <a:solidFill>
                  <a:srgbClr val="151001"/>
                </a:solidFill>
                <a:latin typeface="华文楷体" pitchFamily="2" charset="-122"/>
                <a:ea typeface="华文楷体" pitchFamily="2" charset="-122"/>
              </a:rPr>
              <a:t>的研究”。</a:t>
            </a:r>
            <a:endParaRPr lang="en-US" altLang="zh-CN" b="1" dirty="0" smtClean="0">
              <a:solidFill>
                <a:srgbClr val="151001"/>
              </a:solidFill>
              <a:latin typeface="华文楷体" pitchFamily="2" charset="-122"/>
              <a:ea typeface="华文楷体" pitchFamily="2" charset="-122"/>
            </a:endParaRPr>
          </a:p>
          <a:p>
            <a:pPr eaLnBrk="1" hangingPunct="1">
              <a:lnSpc>
                <a:spcPct val="150000"/>
              </a:lnSpc>
              <a:spcBef>
                <a:spcPct val="0"/>
              </a:spcBef>
              <a:buFont typeface="Wingdings" pitchFamily="2" charset="2"/>
              <a:buNone/>
            </a:pPr>
            <a:r>
              <a:rPr lang="zh-CN" altLang="en-US" b="1" dirty="0" smtClean="0">
                <a:solidFill>
                  <a:srgbClr val="151001"/>
                </a:solidFill>
                <a:latin typeface="华文楷体" pitchFamily="2" charset="-122"/>
                <a:ea typeface="华文楷体" pitchFamily="2" charset="-122"/>
              </a:rPr>
              <a:t>   名称中不要出现企业名称、商品名称等字样</a:t>
            </a:r>
          </a:p>
          <a:p>
            <a:pPr eaLnBrk="1" hangingPunct="1">
              <a:lnSpc>
                <a:spcPct val="150000"/>
              </a:lnSpc>
              <a:spcBef>
                <a:spcPct val="0"/>
              </a:spcBef>
            </a:pPr>
            <a:r>
              <a:rPr lang="zh-CN" altLang="en-US" b="1" dirty="0" smtClean="0">
                <a:solidFill>
                  <a:srgbClr val="151001"/>
                </a:solidFill>
                <a:latin typeface="华文楷体" pitchFamily="2" charset="-122"/>
                <a:ea typeface="华文楷体" pitchFamily="2" charset="-122"/>
              </a:rPr>
              <a:t>科普作品项目直接填写科普作品名称</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idx="1"/>
          </p:nvPr>
        </p:nvSpPr>
        <p:spPr>
          <a:xfrm>
            <a:off x="468313" y="260350"/>
            <a:ext cx="8229600" cy="6192838"/>
          </a:xfrm>
        </p:spPr>
        <p:txBody>
          <a:bodyPr/>
          <a:lstStyle/>
          <a:p>
            <a:pPr eaLnBrk="1" hangingPunct="1">
              <a:lnSpc>
                <a:spcPct val="125000"/>
              </a:lnSpc>
              <a:buFont typeface="Wingdings" pitchFamily="2" charset="2"/>
              <a:buNone/>
            </a:pPr>
            <a:r>
              <a:rPr lang="en-US" altLang="zh-CN" b="1" dirty="0" smtClean="0">
                <a:solidFill>
                  <a:srgbClr val="0000FF"/>
                </a:solidFill>
                <a:latin typeface="华文楷体" pitchFamily="2" charset="-122"/>
                <a:ea typeface="华文楷体" pitchFamily="2" charset="-122"/>
              </a:rPr>
              <a:t>4</a:t>
            </a:r>
            <a:r>
              <a:rPr lang="zh-CN" altLang="en-US" b="1" dirty="0" smtClean="0">
                <a:solidFill>
                  <a:srgbClr val="0000FF"/>
                </a:solidFill>
                <a:latin typeface="华文楷体" pitchFamily="2" charset="-122"/>
                <a:ea typeface="华文楷体" pitchFamily="2" charset="-122"/>
              </a:rPr>
              <a:t>、专业评审组与学科选择</a:t>
            </a:r>
          </a:p>
          <a:p>
            <a:pPr eaLnBrk="1" hangingPunct="1">
              <a:lnSpc>
                <a:spcPct val="125000"/>
              </a:lnSpc>
              <a:buFont typeface="Wingdings" pitchFamily="2" charset="2"/>
              <a:buNone/>
            </a:pPr>
            <a:r>
              <a:rPr lang="zh-CN" altLang="en-US" sz="28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依据重要科学发现、主要技术发明、主要科技创新所属科学领域填写，按重要性排序。</a:t>
            </a:r>
          </a:p>
          <a:p>
            <a:pPr eaLnBrk="1" hangingPunct="1">
              <a:lnSpc>
                <a:spcPct val="120000"/>
              </a:lnSpc>
              <a:buFont typeface="Wingdings" pitchFamily="2" charset="2"/>
              <a:buNone/>
            </a:pPr>
            <a:r>
              <a:rPr lang="zh-CN" altLang="en-US" sz="2800" b="1" dirty="0" smtClean="0">
                <a:solidFill>
                  <a:srgbClr val="151001"/>
                </a:solidFill>
                <a:latin typeface="华文楷体" pitchFamily="2" charset="-122"/>
                <a:ea typeface="华文楷体" pitchFamily="2" charset="-122"/>
              </a:rPr>
              <a:t>　    所属学科代码应为三级学科代码。该学科与专业评审组关联。</a:t>
            </a:r>
          </a:p>
          <a:p>
            <a:pPr eaLnBrk="1" hangingPunct="1">
              <a:lnSpc>
                <a:spcPct val="120000"/>
              </a:lnSpc>
              <a:buFont typeface="Wingdings" pitchFamily="2" charset="2"/>
              <a:buNone/>
            </a:pPr>
            <a:r>
              <a:rPr lang="zh-CN" altLang="en-US" sz="2800" b="1" dirty="0" smtClean="0">
                <a:solidFill>
                  <a:srgbClr val="151001"/>
                </a:solidFill>
                <a:latin typeface="华文楷体" pitchFamily="2" charset="-122"/>
                <a:ea typeface="华文楷体" pitchFamily="2" charset="-122"/>
              </a:rPr>
              <a:t>　    可在相关学科再选一个项目相关的学科。</a:t>
            </a:r>
            <a:endParaRPr lang="en-US" altLang="zh-CN" sz="2800" b="1" dirty="0" smtClean="0">
              <a:solidFill>
                <a:srgbClr val="151001"/>
              </a:solidFill>
              <a:latin typeface="华文楷体" pitchFamily="2" charset="-122"/>
              <a:ea typeface="华文楷体" pitchFamily="2" charset="-122"/>
            </a:endParaRPr>
          </a:p>
          <a:p>
            <a:pPr eaLnBrk="1" hangingPunct="1">
              <a:lnSpc>
                <a:spcPct val="120000"/>
              </a:lnSpc>
              <a:buFont typeface="Wingdings" pitchFamily="2" charset="2"/>
              <a:buNone/>
            </a:pPr>
            <a:r>
              <a:rPr lang="zh-CN" altLang="en-US" sz="2800" b="1" dirty="0" smtClean="0">
                <a:solidFill>
                  <a:srgbClr val="151001"/>
                </a:solidFill>
                <a:latin typeface="华文楷体" pitchFamily="2" charset="-122"/>
                <a:ea typeface="华文楷体" pitchFamily="2" charset="-122"/>
              </a:rPr>
              <a:t>         科学技术普及、现代服务业信息化、工人农民创新评审组项目所属学科选择评审组学科，相关学科选择项目所属科学领域学科。</a:t>
            </a:r>
            <a:endParaRPr lang="en-US" altLang="zh-CN" sz="2800" b="1" dirty="0" smtClean="0">
              <a:solidFill>
                <a:srgbClr val="151001"/>
              </a:solidFill>
              <a:latin typeface="华文楷体" pitchFamily="2" charset="-122"/>
              <a:ea typeface="华文楷体" pitchFamily="2" charset="-122"/>
            </a:endParaRPr>
          </a:p>
          <a:p>
            <a:pPr eaLnBrk="1" hangingPunct="1">
              <a:lnSpc>
                <a:spcPct val="120000"/>
              </a:lnSpc>
              <a:buFont typeface="Wingdings" pitchFamily="2" charset="2"/>
              <a:buNone/>
            </a:pPr>
            <a:r>
              <a:rPr lang="en-US" altLang="zh-CN" sz="2800" b="1"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今年增加设立</a:t>
            </a:r>
            <a:r>
              <a:rPr lang="zh-CN" altLang="en-US" sz="2800" b="1" dirty="0" smtClean="0">
                <a:solidFill>
                  <a:srgbClr val="FF0000"/>
                </a:solidFill>
                <a:latin typeface="华文楷体" pitchFamily="2" charset="-122"/>
                <a:ea typeface="华文楷体" pitchFamily="2" charset="-122"/>
              </a:rPr>
              <a:t>化学组</a:t>
            </a:r>
            <a:r>
              <a:rPr lang="zh-CN" altLang="en-US" sz="2800" b="1" dirty="0" smtClean="0">
                <a:solidFill>
                  <a:srgbClr val="151001"/>
                </a:solidFill>
                <a:latin typeface="华文楷体" pitchFamily="2" charset="-122"/>
                <a:ea typeface="华文楷体" pitchFamily="2" charset="-122"/>
              </a:rPr>
              <a:t>、</a:t>
            </a:r>
            <a:r>
              <a:rPr lang="zh-CN" altLang="en-US" sz="2800" b="1" dirty="0" smtClean="0">
                <a:solidFill>
                  <a:srgbClr val="FF0000"/>
                </a:solidFill>
                <a:latin typeface="华文楷体" pitchFamily="2" charset="-122"/>
                <a:ea typeface="华文楷体" pitchFamily="2" charset="-122"/>
              </a:rPr>
              <a:t>工程技术组</a:t>
            </a:r>
            <a:r>
              <a:rPr lang="zh-CN" altLang="en-US" sz="2800" b="1" dirty="0" smtClean="0">
                <a:solidFill>
                  <a:srgbClr val="151001"/>
                </a:solidFill>
                <a:latin typeface="华文楷体" pitchFamily="2" charset="-122"/>
                <a:ea typeface="华文楷体" pitchFamily="2" charset="-122"/>
              </a:rPr>
              <a:t>。</a:t>
            </a:r>
            <a:endParaRPr lang="en-US" altLang="zh-CN" sz="2800" b="1" dirty="0" smtClean="0">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idx="1"/>
          </p:nvPr>
        </p:nvSpPr>
        <p:spPr>
          <a:xfrm>
            <a:off x="785786" y="428604"/>
            <a:ext cx="7643866" cy="5526104"/>
          </a:xfrm>
        </p:spPr>
        <p:txBody>
          <a:bodyPr/>
          <a:lstStyle/>
          <a:p>
            <a:pPr eaLnBrk="1" hangingPunct="1">
              <a:lnSpc>
                <a:spcPct val="140000"/>
              </a:lnSpc>
              <a:buFont typeface="Wingdings" pitchFamily="2" charset="2"/>
              <a:buNone/>
            </a:pPr>
            <a:r>
              <a:rPr lang="en-US" altLang="zh-CN" b="1" dirty="0" smtClean="0">
                <a:solidFill>
                  <a:srgbClr val="0000FF"/>
                </a:solidFill>
                <a:latin typeface="华文楷体" pitchFamily="2" charset="-122"/>
                <a:ea typeface="华文楷体" pitchFamily="2" charset="-122"/>
              </a:rPr>
              <a:t> </a:t>
            </a:r>
            <a:r>
              <a:rPr lang="en-US" altLang="zh-CN" sz="2800" b="1" dirty="0" smtClean="0">
                <a:solidFill>
                  <a:srgbClr val="0000FF"/>
                </a:solidFill>
                <a:latin typeface="华文楷体" pitchFamily="2" charset="-122"/>
                <a:ea typeface="华文楷体" pitchFamily="2" charset="-122"/>
              </a:rPr>
              <a:t>5</a:t>
            </a:r>
            <a:r>
              <a:rPr lang="zh-CN" altLang="en-US" sz="2800" b="1" dirty="0" smtClean="0">
                <a:solidFill>
                  <a:srgbClr val="0000FF"/>
                </a:solidFill>
                <a:latin typeface="华文楷体" pitchFamily="2" charset="-122"/>
                <a:ea typeface="华文楷体" pitchFamily="2" charset="-122"/>
              </a:rPr>
              <a:t>、项目简介</a:t>
            </a:r>
          </a:p>
          <a:p>
            <a:pPr eaLnBrk="1" hangingPunct="1">
              <a:lnSpc>
                <a:spcPts val="4600"/>
              </a:lnSpc>
              <a:buFont typeface="Wingdings" pitchFamily="2" charset="2"/>
              <a:buNone/>
            </a:pPr>
            <a:r>
              <a:rPr lang="zh-CN" altLang="en-US" sz="2800"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向国内外公开宣传、介绍项目的资料，内容准确、严谨、扼要，</a:t>
            </a:r>
            <a:r>
              <a:rPr lang="en-US" altLang="zh-CN" sz="2800" b="1" dirty="0" smtClean="0">
                <a:solidFill>
                  <a:srgbClr val="151001"/>
                </a:solidFill>
                <a:latin typeface="华文楷体" pitchFamily="2" charset="-122"/>
                <a:ea typeface="华文楷体" pitchFamily="2" charset="-122"/>
              </a:rPr>
              <a:t>1200</a:t>
            </a:r>
            <a:r>
              <a:rPr lang="zh-CN" altLang="en-US" sz="2800" b="1" dirty="0" smtClean="0">
                <a:solidFill>
                  <a:srgbClr val="151001"/>
                </a:solidFill>
                <a:latin typeface="华文楷体" pitchFamily="2" charset="-122"/>
                <a:ea typeface="华文楷体" pitchFamily="2" charset="-122"/>
              </a:rPr>
              <a:t>字内，包括：</a:t>
            </a:r>
          </a:p>
          <a:p>
            <a:pPr eaLnBrk="1" hangingPunct="1">
              <a:lnSpc>
                <a:spcPts val="4600"/>
              </a:lnSpc>
              <a:buFontTx/>
              <a:buNone/>
            </a:pPr>
            <a:r>
              <a:rPr lang="zh-CN" altLang="en-US" sz="2800" b="1" dirty="0" smtClean="0">
                <a:solidFill>
                  <a:srgbClr val="151001"/>
                </a:solidFill>
                <a:latin typeface="华文楷体" pitchFamily="2" charset="-122"/>
                <a:ea typeface="华文楷体" pitchFamily="2" charset="-122"/>
              </a:rPr>
              <a:t>        </a:t>
            </a:r>
            <a:r>
              <a:rPr lang="zh-CN" altLang="en-US" sz="2800" b="1" dirty="0" smtClean="0">
                <a:solidFill>
                  <a:srgbClr val="0000FF"/>
                </a:solidFill>
                <a:latin typeface="华文楷体" pitchFamily="2" charset="-122"/>
                <a:ea typeface="华文楷体" pitchFamily="2" charset="-122"/>
              </a:rPr>
              <a:t>①</a:t>
            </a:r>
            <a:r>
              <a:rPr lang="zh-CN" altLang="en-US" sz="2800" b="1" dirty="0" smtClean="0">
                <a:solidFill>
                  <a:srgbClr val="151001"/>
                </a:solidFill>
                <a:latin typeface="华文楷体" pitchFamily="2" charset="-122"/>
                <a:ea typeface="华文楷体" pitchFamily="2" charset="-122"/>
              </a:rPr>
              <a:t>所属学科，项目背景</a:t>
            </a:r>
            <a:endParaRPr lang="en-US" altLang="zh-CN" sz="2800" b="1" dirty="0" smtClean="0">
              <a:solidFill>
                <a:srgbClr val="151001"/>
              </a:solidFill>
              <a:latin typeface="华文楷体" pitchFamily="2" charset="-122"/>
              <a:ea typeface="华文楷体" pitchFamily="2" charset="-122"/>
            </a:endParaRPr>
          </a:p>
          <a:p>
            <a:pPr eaLnBrk="1" hangingPunct="1">
              <a:lnSpc>
                <a:spcPts val="4600"/>
              </a:lnSpc>
              <a:buFontTx/>
              <a:buNone/>
            </a:pPr>
            <a:r>
              <a:rPr lang="zh-CN" altLang="en-US" sz="2800" b="1" dirty="0" smtClean="0">
                <a:solidFill>
                  <a:srgbClr val="0000FF"/>
                </a:solidFill>
                <a:latin typeface="华文楷体" pitchFamily="2" charset="-122"/>
                <a:ea typeface="华文楷体" pitchFamily="2" charset="-122"/>
              </a:rPr>
              <a:t>        ② </a:t>
            </a:r>
            <a:r>
              <a:rPr lang="zh-CN" altLang="en-US" sz="2800" b="1" dirty="0" smtClean="0">
                <a:solidFill>
                  <a:srgbClr val="151001"/>
                </a:solidFill>
                <a:latin typeface="华文楷体" pitchFamily="2" charset="-122"/>
                <a:ea typeface="华文楷体" pitchFamily="2" charset="-122"/>
              </a:rPr>
              <a:t>“重要科学发现”、“主要技术发明”或“主要科技创新”</a:t>
            </a:r>
            <a:endParaRPr lang="en-US" altLang="zh-CN" sz="2800" b="1" dirty="0" smtClean="0">
              <a:solidFill>
                <a:srgbClr val="151001"/>
              </a:solidFill>
              <a:latin typeface="华文楷体" pitchFamily="2" charset="-122"/>
              <a:ea typeface="华文楷体" pitchFamily="2" charset="-122"/>
            </a:endParaRPr>
          </a:p>
          <a:p>
            <a:pPr eaLnBrk="1" hangingPunct="1">
              <a:lnSpc>
                <a:spcPts val="4600"/>
              </a:lnSpc>
              <a:buFontTx/>
              <a:buNone/>
            </a:pPr>
            <a:r>
              <a:rPr lang="zh-CN" altLang="en-US" sz="2800" b="1" dirty="0" smtClean="0">
                <a:solidFill>
                  <a:srgbClr val="0000FF"/>
                </a:solidFill>
                <a:latin typeface="华文楷体" pitchFamily="2" charset="-122"/>
                <a:ea typeface="华文楷体" pitchFamily="2" charset="-122"/>
              </a:rPr>
              <a:t>        ③</a:t>
            </a:r>
            <a:r>
              <a:rPr lang="zh-CN" altLang="en-US" sz="2800" b="1" dirty="0" smtClean="0">
                <a:solidFill>
                  <a:srgbClr val="151001"/>
                </a:solidFill>
                <a:latin typeface="华文楷体" pitchFamily="2" charset="-122"/>
                <a:ea typeface="华文楷体" pitchFamily="2" charset="-122"/>
              </a:rPr>
              <a:t>论文、论著等知识产权情况及水平</a:t>
            </a:r>
            <a:endParaRPr lang="en-US" altLang="zh-CN" sz="2800" b="1" dirty="0" smtClean="0">
              <a:solidFill>
                <a:srgbClr val="151001"/>
              </a:solidFill>
              <a:latin typeface="华文楷体" pitchFamily="2" charset="-122"/>
              <a:ea typeface="华文楷体" pitchFamily="2" charset="-122"/>
            </a:endParaRPr>
          </a:p>
          <a:p>
            <a:pPr eaLnBrk="1" hangingPunct="1">
              <a:lnSpc>
                <a:spcPts val="4600"/>
              </a:lnSpc>
              <a:buFontTx/>
              <a:buNone/>
            </a:pPr>
            <a:r>
              <a:rPr lang="zh-CN" altLang="en-US" sz="2800" b="1" dirty="0" smtClean="0">
                <a:solidFill>
                  <a:srgbClr val="0000FF"/>
                </a:solidFill>
                <a:latin typeface="华文楷体" pitchFamily="2" charset="-122"/>
                <a:ea typeface="华文楷体" pitchFamily="2" charset="-122"/>
              </a:rPr>
              <a:t>        ④</a:t>
            </a:r>
            <a:r>
              <a:rPr lang="zh-CN" altLang="en-US" sz="2800" b="1" dirty="0" smtClean="0">
                <a:solidFill>
                  <a:srgbClr val="151001"/>
                </a:solidFill>
                <a:latin typeface="华文楷体" pitchFamily="2" charset="-122"/>
                <a:ea typeface="华文楷体" pitchFamily="2" charset="-122"/>
              </a:rPr>
              <a:t>推广应用情况、经济社会效益</a:t>
            </a:r>
          </a:p>
          <a:p>
            <a:pPr eaLnBrk="1" hangingPunct="1">
              <a:lnSpc>
                <a:spcPct val="140000"/>
              </a:lnSpc>
              <a:buFont typeface="Wingdings" pitchFamily="2" charset="2"/>
              <a:buNone/>
            </a:pPr>
            <a:endParaRPr lang="en-US" altLang="zh-CN" sz="2800" b="1" dirty="0" smtClean="0">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noChangeArrowheads="1"/>
          </p:cNvSpPr>
          <p:nvPr>
            <p:ph idx="1"/>
          </p:nvPr>
        </p:nvSpPr>
        <p:spPr>
          <a:xfrm>
            <a:off x="428596" y="500042"/>
            <a:ext cx="8291513" cy="5905500"/>
          </a:xfrm>
        </p:spPr>
        <p:txBody>
          <a:bodyPr/>
          <a:lstStyle/>
          <a:p>
            <a:pPr eaLnBrk="1" hangingPunct="1">
              <a:lnSpc>
                <a:spcPct val="150000"/>
              </a:lnSpc>
              <a:buFontTx/>
              <a:buNone/>
            </a:pPr>
            <a:r>
              <a:rPr lang="en-US" altLang="zh-CN" sz="2800" b="1" dirty="0" smtClean="0">
                <a:solidFill>
                  <a:srgbClr val="0000FF"/>
                </a:solidFill>
                <a:latin typeface="华文楷体" pitchFamily="2" charset="-122"/>
                <a:ea typeface="华文楷体" pitchFamily="2" charset="-122"/>
              </a:rPr>
              <a:t>6</a:t>
            </a:r>
            <a:r>
              <a:rPr lang="zh-CN" altLang="en-US" sz="2800" b="1" dirty="0" smtClean="0">
                <a:solidFill>
                  <a:srgbClr val="0000FF"/>
                </a:solidFill>
                <a:latin typeface="华文楷体" pitchFamily="2" charset="-122"/>
                <a:ea typeface="华文楷体" pitchFamily="2" charset="-122"/>
              </a:rPr>
              <a:t>、项目详细内容</a:t>
            </a:r>
            <a:endParaRPr lang="en-US" altLang="zh-CN" sz="2800" b="1" dirty="0" smtClean="0">
              <a:solidFill>
                <a:srgbClr val="0000FF"/>
              </a:solidFill>
              <a:latin typeface="华文楷体" pitchFamily="2" charset="-122"/>
              <a:ea typeface="华文楷体" pitchFamily="2" charset="-122"/>
            </a:endParaRPr>
          </a:p>
          <a:p>
            <a:pPr eaLnBrk="1" hangingPunct="1">
              <a:lnSpc>
                <a:spcPct val="150000"/>
              </a:lnSpc>
              <a:buFontTx/>
              <a:buNone/>
            </a:pPr>
            <a:r>
              <a:rPr lang="zh-CN" altLang="en-US" sz="2800" b="1" dirty="0" smtClean="0">
                <a:solidFill>
                  <a:srgbClr val="151001"/>
                </a:solidFill>
                <a:latin typeface="华文楷体" pitchFamily="2" charset="-122"/>
                <a:ea typeface="华文楷体" pitchFamily="2" charset="-122"/>
              </a:rPr>
              <a:t>包括：</a:t>
            </a:r>
            <a:endParaRPr lang="en-US" altLang="zh-CN" sz="2800" b="1" dirty="0" smtClean="0">
              <a:solidFill>
                <a:srgbClr val="151001"/>
              </a:solidFill>
              <a:latin typeface="华文楷体" pitchFamily="2" charset="-122"/>
              <a:ea typeface="华文楷体" pitchFamily="2" charset="-122"/>
            </a:endParaRPr>
          </a:p>
          <a:p>
            <a:pPr eaLnBrk="1" hangingPunct="1">
              <a:lnSpc>
                <a:spcPct val="150000"/>
              </a:lnSpc>
              <a:buFontTx/>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）主要科学发现、技术发明、技术创新内容        </a:t>
            </a:r>
          </a:p>
          <a:p>
            <a:pPr eaLnBrk="1" hangingPunct="1">
              <a:lnSpc>
                <a:spcPct val="150000"/>
              </a:lnSpc>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2</a:t>
            </a:r>
            <a:r>
              <a:rPr lang="zh-CN" altLang="en-US" sz="2800" b="1" dirty="0" smtClean="0">
                <a:solidFill>
                  <a:srgbClr val="151001"/>
                </a:solidFill>
                <a:latin typeface="华文楷体" pitchFamily="2" charset="-122"/>
                <a:ea typeface="华文楷体" pitchFamily="2" charset="-122"/>
              </a:rPr>
              <a:t>）第三方评价及当前国内外同类研究、同类技术的综合比较</a:t>
            </a:r>
          </a:p>
          <a:p>
            <a:pPr eaLnBrk="1" hangingPunct="1">
              <a:lnSpc>
                <a:spcPct val="150000"/>
              </a:lnSpc>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3</a:t>
            </a:r>
            <a:r>
              <a:rPr lang="zh-CN" altLang="en-US" sz="2800" b="1" dirty="0" smtClean="0">
                <a:solidFill>
                  <a:srgbClr val="151001"/>
                </a:solidFill>
                <a:latin typeface="华文楷体" pitchFamily="2" charset="-122"/>
                <a:ea typeface="华文楷体" pitchFamily="2" charset="-122"/>
              </a:rPr>
              <a:t>）应用与引用情况</a:t>
            </a:r>
          </a:p>
          <a:p>
            <a:pPr eaLnBrk="1" hangingPunct="1">
              <a:lnSpc>
                <a:spcPct val="150000"/>
              </a:lnSpc>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4</a:t>
            </a:r>
            <a:r>
              <a:rPr lang="zh-CN" altLang="en-US" sz="2800" b="1" dirty="0" smtClean="0">
                <a:solidFill>
                  <a:srgbClr val="151001"/>
                </a:solidFill>
                <a:latin typeface="华文楷体" pitchFamily="2" charset="-122"/>
                <a:ea typeface="华文楷体" pitchFamily="2" charset="-122"/>
              </a:rPr>
              <a:t>）经济效益与社会效益</a:t>
            </a:r>
            <a:endParaRPr lang="en-US" altLang="zh-CN" sz="2800" b="1" dirty="0" smtClean="0">
              <a:solidFill>
                <a:srgbClr val="151001"/>
              </a:solidFill>
              <a:latin typeface="华文楷体" pitchFamily="2" charset="-122"/>
              <a:ea typeface="华文楷体" pitchFamily="2" charset="-122"/>
            </a:endParaRPr>
          </a:p>
          <a:p>
            <a:pPr eaLnBrk="1" hangingPunct="1">
              <a:lnSpc>
                <a:spcPct val="150000"/>
              </a:lnSpc>
              <a:buFont typeface="Wingdings" pitchFamily="2" charset="2"/>
              <a:buNone/>
            </a:pPr>
            <a:r>
              <a:rPr lang="zh-CN" altLang="en-US" sz="2800" b="1" dirty="0" smtClean="0">
                <a:solidFill>
                  <a:srgbClr val="151001"/>
                </a:solidFill>
                <a:latin typeface="华文楷体" pitchFamily="2" charset="-122"/>
                <a:ea typeface="华文楷体" pitchFamily="2" charset="-122"/>
              </a:rPr>
              <a:t>       （</a:t>
            </a:r>
            <a:r>
              <a:rPr lang="en-US" altLang="zh-CN" sz="2800" b="1" dirty="0" smtClean="0">
                <a:solidFill>
                  <a:srgbClr val="151001"/>
                </a:solidFill>
                <a:latin typeface="华文楷体" pitchFamily="2" charset="-122"/>
                <a:ea typeface="华文楷体" pitchFamily="2" charset="-122"/>
              </a:rPr>
              <a:t>5</a:t>
            </a:r>
            <a:r>
              <a:rPr lang="zh-CN" altLang="en-US" sz="2800" b="1" dirty="0" smtClean="0">
                <a:solidFill>
                  <a:srgbClr val="151001"/>
                </a:solidFill>
                <a:latin typeface="华文楷体" pitchFamily="2" charset="-122"/>
                <a:ea typeface="华文楷体" pitchFamily="2" charset="-122"/>
              </a:rPr>
              <a:t>）研究局限性</a:t>
            </a:r>
            <a:endParaRPr lang="en-US" altLang="zh-CN" sz="2800" b="1" dirty="0" smtClean="0">
              <a:solidFill>
                <a:srgbClr val="151001"/>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idx="1"/>
          </p:nvPr>
        </p:nvSpPr>
        <p:spPr>
          <a:xfrm>
            <a:off x="457200" y="765175"/>
            <a:ext cx="8362950" cy="5291138"/>
          </a:xfrm>
        </p:spPr>
        <p:txBody>
          <a:bodyPr/>
          <a:lstStyle/>
          <a:p>
            <a:pPr eaLnBrk="1" hangingPunct="1">
              <a:buFontTx/>
              <a:buNone/>
            </a:pPr>
            <a:r>
              <a:rPr lang="zh-CN" altLang="en-US" b="1" smtClean="0">
                <a:solidFill>
                  <a:srgbClr val="0000FF"/>
                </a:solidFill>
                <a:latin typeface="华文楷体" pitchFamily="2" charset="-122"/>
                <a:ea typeface="华文楷体" pitchFamily="2" charset="-122"/>
              </a:rPr>
              <a:t>重要科学发现、主要技术发明或主要科技创新</a:t>
            </a:r>
            <a:endParaRPr lang="en-US" altLang="zh-CN" b="1" smtClean="0">
              <a:solidFill>
                <a:srgbClr val="0000FF"/>
              </a:solidFill>
              <a:latin typeface="华文楷体" pitchFamily="2" charset="-122"/>
              <a:ea typeface="华文楷体" pitchFamily="2" charset="-122"/>
            </a:endParaRPr>
          </a:p>
          <a:p>
            <a:pPr eaLnBrk="1" hangingPunct="1">
              <a:lnSpc>
                <a:spcPct val="150000"/>
              </a:lnSpc>
            </a:pPr>
            <a:r>
              <a:rPr lang="zh-CN" altLang="en-US" sz="3000" b="1" smtClean="0">
                <a:solidFill>
                  <a:srgbClr val="151001"/>
                </a:solidFill>
                <a:latin typeface="华文楷体" pitchFamily="2" charset="-122"/>
                <a:ea typeface="华文楷体" pitchFamily="2" charset="-122"/>
              </a:rPr>
              <a:t>每一项“重要科学发现”、 “主要技术发明”、 “主要科技创新” 要标明所属学科名称，标明支持该发现、发明或创新点的论文、专利、标准等旁证材料</a:t>
            </a:r>
          </a:p>
          <a:p>
            <a:pPr eaLnBrk="1" hangingPunct="1">
              <a:lnSpc>
                <a:spcPct val="150000"/>
              </a:lnSpc>
            </a:pPr>
            <a:r>
              <a:rPr lang="zh-CN" altLang="en-US" sz="3000" b="1" smtClean="0">
                <a:solidFill>
                  <a:srgbClr val="151001"/>
                </a:solidFill>
                <a:latin typeface="华文楷体" pitchFamily="2" charset="-122"/>
                <a:ea typeface="华文楷体" pitchFamily="2" charset="-122"/>
              </a:rPr>
              <a:t>相对独立存在，按重要程度排序填写</a:t>
            </a:r>
          </a:p>
          <a:p>
            <a:pPr eaLnBrk="1" hangingPunct="1">
              <a:lnSpc>
                <a:spcPct val="150000"/>
              </a:lnSpc>
            </a:pPr>
            <a:r>
              <a:rPr lang="zh-CN" altLang="en-US" sz="3000" b="1" smtClean="0">
                <a:solidFill>
                  <a:srgbClr val="151001"/>
                </a:solidFill>
                <a:latin typeface="华文楷体" pitchFamily="2" charset="-122"/>
                <a:ea typeface="华文楷体" pitchFamily="2" charset="-122"/>
              </a:rPr>
              <a:t>一般为</a:t>
            </a:r>
            <a:r>
              <a:rPr lang="en-US" altLang="zh-CN" sz="3000" b="1" smtClean="0">
                <a:solidFill>
                  <a:srgbClr val="151001"/>
                </a:solidFill>
                <a:latin typeface="华文楷体" pitchFamily="2" charset="-122"/>
                <a:ea typeface="华文楷体" pitchFamily="2" charset="-122"/>
              </a:rPr>
              <a:t>3-5</a:t>
            </a:r>
            <a:r>
              <a:rPr lang="zh-CN" altLang="en-US" sz="3000" b="1" smtClean="0">
                <a:solidFill>
                  <a:srgbClr val="151001"/>
                </a:solidFill>
                <a:latin typeface="华文楷体" pitchFamily="2" charset="-122"/>
                <a:ea typeface="华文楷体" pitchFamily="2" charset="-122"/>
              </a:rPr>
              <a:t>个</a:t>
            </a:r>
          </a:p>
          <a:p>
            <a:pPr eaLnBrk="1" hangingPunct="1"/>
            <a:endParaRPr lang="en-US" altLang="zh-CN" sz="2800" b="1" smtClean="0">
              <a:latin typeface="黑体" pitchFamily="2" charset="-122"/>
              <a:ea typeface="黑体" pitchFamily="2"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Rectangle 3"/>
          <p:cNvSpPr>
            <a:spLocks noGrp="1" noChangeArrowheads="1"/>
          </p:cNvSpPr>
          <p:nvPr>
            <p:ph type="body" idx="4294967295"/>
          </p:nvPr>
        </p:nvSpPr>
        <p:spPr>
          <a:xfrm>
            <a:off x="396875" y="549275"/>
            <a:ext cx="8207375" cy="5903913"/>
          </a:xfrm>
        </p:spPr>
        <p:txBody>
          <a:bodyPr>
            <a:normAutofit fontScale="92500" lnSpcReduction="10000"/>
          </a:bodyPr>
          <a:lstStyle/>
          <a:p>
            <a:pPr eaLnBrk="1" hangingPunct="1">
              <a:lnSpc>
                <a:spcPct val="120000"/>
              </a:lnSpc>
              <a:buFont typeface="Wingdings" pitchFamily="2" charset="2"/>
              <a:buNone/>
              <a:defRPr/>
            </a:pPr>
            <a:r>
              <a:rPr lang="en-US" altLang="zh-CN" b="1" dirty="0">
                <a:solidFill>
                  <a:srgbClr val="0000FF"/>
                </a:solidFill>
                <a:latin typeface="华文楷体" pitchFamily="2" charset="-122"/>
                <a:ea typeface="华文楷体" pitchFamily="2" charset="-122"/>
              </a:rPr>
              <a:t> </a:t>
            </a:r>
            <a:r>
              <a:rPr lang="en-US" altLang="zh-CN" b="1" dirty="0" smtClean="0">
                <a:solidFill>
                  <a:srgbClr val="0000FF"/>
                </a:solidFill>
                <a:latin typeface="华文楷体" pitchFamily="2" charset="-122"/>
                <a:ea typeface="华文楷体" pitchFamily="2" charset="-122"/>
              </a:rPr>
              <a:t>      </a:t>
            </a:r>
            <a:r>
              <a:rPr lang="zh-CN" altLang="en-US" sz="3000" b="1" dirty="0" smtClean="0">
                <a:solidFill>
                  <a:srgbClr val="151001"/>
                </a:solidFill>
                <a:latin typeface="华文楷体" pitchFamily="2" charset="-122"/>
                <a:ea typeface="华文楷体" pitchFamily="2" charset="-122"/>
              </a:rPr>
              <a:t>每</a:t>
            </a:r>
            <a:r>
              <a:rPr lang="zh-CN" altLang="en-US" sz="3000" b="1" dirty="0">
                <a:solidFill>
                  <a:srgbClr val="151001"/>
                </a:solidFill>
                <a:latin typeface="华文楷体" pitchFamily="2" charset="-122"/>
                <a:ea typeface="华文楷体" pitchFamily="2" charset="-122"/>
              </a:rPr>
              <a:t>一项“重要科学发现”、“主要技术发明”、 “主要科技创新”要以高度浓缩和提炼的主要发现、发明、创新内容为标题</a:t>
            </a:r>
            <a:r>
              <a:rPr lang="zh-CN" altLang="en-US" sz="3000" b="1" dirty="0" smtClean="0">
                <a:solidFill>
                  <a:srgbClr val="151001"/>
                </a:solidFill>
                <a:latin typeface="华文楷体" pitchFamily="2" charset="-122"/>
                <a:ea typeface="华文楷体" pitchFamily="2" charset="-122"/>
              </a:rPr>
              <a:t>，</a:t>
            </a:r>
            <a:r>
              <a:rPr lang="zh-CN" altLang="en-US" sz="3000" b="1" dirty="0" smtClean="0">
                <a:solidFill>
                  <a:srgbClr val="0000FF"/>
                </a:solidFill>
                <a:latin typeface="华文楷体" pitchFamily="2" charset="-122"/>
                <a:ea typeface="华文楷体" pitchFamily="2" charset="-122"/>
              </a:rPr>
              <a:t>分</a:t>
            </a:r>
            <a:r>
              <a:rPr lang="zh-CN" altLang="en-US" sz="3000" b="1" dirty="0">
                <a:solidFill>
                  <a:srgbClr val="0000FF"/>
                </a:solidFill>
                <a:latin typeface="华文楷体" pitchFamily="2" charset="-122"/>
                <a:ea typeface="华文楷体" pitchFamily="2" charset="-122"/>
              </a:rPr>
              <a:t>三个层次</a:t>
            </a:r>
            <a:r>
              <a:rPr lang="zh-CN" altLang="en-US" sz="3000" dirty="0">
                <a:solidFill>
                  <a:srgbClr val="151001"/>
                </a:solidFill>
                <a:latin typeface="华文楷体" pitchFamily="2" charset="-122"/>
                <a:ea typeface="华文楷体" pitchFamily="2" charset="-122"/>
              </a:rPr>
              <a:t>：</a:t>
            </a:r>
          </a:p>
          <a:p>
            <a:pPr eaLnBrk="1" hangingPunct="1">
              <a:lnSpc>
                <a:spcPct val="130000"/>
              </a:lnSpc>
              <a:defRPr/>
            </a:pPr>
            <a:r>
              <a:rPr lang="zh-CN" altLang="en-US" sz="3000" b="1" dirty="0" smtClean="0">
                <a:solidFill>
                  <a:srgbClr val="151001"/>
                </a:solidFill>
                <a:latin typeface="华文楷体" pitchFamily="2" charset="-122"/>
                <a:ea typeface="华文楷体" pitchFamily="2" charset="-122"/>
              </a:rPr>
              <a:t>背景</a:t>
            </a:r>
            <a:r>
              <a:rPr lang="zh-CN" altLang="en-US" sz="3000" b="1" dirty="0">
                <a:solidFill>
                  <a:srgbClr val="151001"/>
                </a:solidFill>
                <a:latin typeface="华文楷体" pitchFamily="2" charset="-122"/>
                <a:ea typeface="华文楷体" pitchFamily="2" charset="-122"/>
              </a:rPr>
              <a:t>和难点</a:t>
            </a:r>
          </a:p>
          <a:p>
            <a:pPr eaLnBrk="1" hangingPunct="1">
              <a:lnSpc>
                <a:spcPct val="130000"/>
              </a:lnSpc>
              <a:defRPr/>
            </a:pPr>
            <a:r>
              <a:rPr lang="zh-CN" altLang="en-US" sz="3000" b="1" dirty="0">
                <a:solidFill>
                  <a:srgbClr val="151001"/>
                </a:solidFill>
                <a:latin typeface="华文楷体" pitchFamily="2" charset="-122"/>
                <a:ea typeface="华文楷体" pitchFamily="2" charset="-122"/>
              </a:rPr>
              <a:t>具体的科学或创新技术内容</a:t>
            </a:r>
            <a:r>
              <a:rPr lang="en-US" altLang="zh-CN" sz="3000" b="1" dirty="0">
                <a:solidFill>
                  <a:srgbClr val="151001"/>
                </a:solidFill>
                <a:latin typeface="华文楷体" pitchFamily="2" charset="-122"/>
                <a:ea typeface="华文楷体" pitchFamily="2" charset="-122"/>
              </a:rPr>
              <a:t>(</a:t>
            </a:r>
            <a:r>
              <a:rPr lang="zh-CN" altLang="en-US" sz="3000" b="1" dirty="0">
                <a:solidFill>
                  <a:srgbClr val="151001"/>
                </a:solidFill>
                <a:latin typeface="华文楷体" pitchFamily="2" charset="-122"/>
                <a:ea typeface="华文楷体" pitchFamily="2" charset="-122"/>
              </a:rPr>
              <a:t>创新性、科学性、先进性</a:t>
            </a:r>
            <a:r>
              <a:rPr lang="en-US" altLang="zh-CN" sz="3000" b="1" dirty="0">
                <a:solidFill>
                  <a:srgbClr val="151001"/>
                </a:solidFill>
                <a:latin typeface="华文楷体" pitchFamily="2" charset="-122"/>
                <a:ea typeface="华文楷体" pitchFamily="2" charset="-122"/>
              </a:rPr>
              <a:t>)</a:t>
            </a:r>
          </a:p>
          <a:p>
            <a:pPr eaLnBrk="1" hangingPunct="1">
              <a:lnSpc>
                <a:spcPct val="130000"/>
              </a:lnSpc>
              <a:defRPr/>
            </a:pPr>
            <a:r>
              <a:rPr lang="zh-CN" altLang="en-US" sz="3000" b="1" dirty="0" smtClean="0">
                <a:solidFill>
                  <a:srgbClr val="151001"/>
                </a:solidFill>
                <a:latin typeface="华文楷体" pitchFamily="2" charset="-122"/>
                <a:ea typeface="华文楷体" pitchFamily="2" charset="-122"/>
              </a:rPr>
              <a:t>实施效果（</a:t>
            </a:r>
            <a:r>
              <a:rPr lang="zh-CN" altLang="en-US" sz="3000" b="1" dirty="0">
                <a:solidFill>
                  <a:srgbClr val="151001"/>
                </a:solidFill>
                <a:latin typeface="华文楷体" pitchFamily="2" charset="-122"/>
                <a:ea typeface="华文楷体" pitchFamily="2" charset="-122"/>
              </a:rPr>
              <a:t>国内外评价与引用、经济与社会效益、市场竞争力等</a:t>
            </a:r>
            <a:r>
              <a:rPr lang="zh-CN" altLang="en-US" sz="3000" b="1" dirty="0" smtClean="0">
                <a:solidFill>
                  <a:srgbClr val="151001"/>
                </a:solidFill>
                <a:latin typeface="华文楷体" pitchFamily="2" charset="-122"/>
                <a:ea typeface="华文楷体" pitchFamily="2" charset="-122"/>
              </a:rPr>
              <a:t>）</a:t>
            </a:r>
            <a:endParaRPr lang="en-US" altLang="zh-CN" sz="3000" b="1" dirty="0" smtClean="0">
              <a:solidFill>
                <a:srgbClr val="151001"/>
              </a:solidFill>
              <a:latin typeface="华文楷体" pitchFamily="2" charset="-122"/>
              <a:ea typeface="华文楷体" pitchFamily="2" charset="-122"/>
            </a:endParaRPr>
          </a:p>
          <a:p>
            <a:pPr eaLnBrk="1" hangingPunct="1">
              <a:lnSpc>
                <a:spcPct val="130000"/>
              </a:lnSpc>
              <a:defRPr/>
            </a:pPr>
            <a:r>
              <a:rPr lang="zh-CN" altLang="en-US" sz="3000" b="1" dirty="0" smtClean="0">
                <a:solidFill>
                  <a:srgbClr val="151001"/>
                </a:solidFill>
                <a:latin typeface="华文楷体" pitchFamily="2" charset="-122"/>
                <a:ea typeface="华文楷体" pitchFamily="2" charset="-122"/>
              </a:rPr>
              <a:t>篇幅不超过</a:t>
            </a:r>
            <a:r>
              <a:rPr lang="en-US" altLang="zh-CN" sz="3000" b="1" dirty="0" smtClean="0">
                <a:solidFill>
                  <a:srgbClr val="FF0000"/>
                </a:solidFill>
                <a:latin typeface="华文楷体" pitchFamily="2" charset="-122"/>
                <a:ea typeface="华文楷体" pitchFamily="2" charset="-122"/>
              </a:rPr>
              <a:t>5</a:t>
            </a:r>
            <a:r>
              <a:rPr lang="zh-CN" altLang="en-US" sz="3000" b="1" dirty="0" smtClean="0">
                <a:solidFill>
                  <a:srgbClr val="FF0000"/>
                </a:solidFill>
                <a:latin typeface="华文楷体" pitchFamily="2" charset="-122"/>
                <a:ea typeface="华文楷体" pitchFamily="2" charset="-122"/>
              </a:rPr>
              <a:t>页</a:t>
            </a:r>
            <a:endParaRPr lang="zh-CN" altLang="en-US" sz="3000" b="1" dirty="0">
              <a:solidFill>
                <a:srgbClr val="FF0000"/>
              </a:solidFill>
              <a:latin typeface="华文楷体" pitchFamily="2" charset="-122"/>
              <a:ea typeface="华文楷体" pitchFamily="2" charset="-122"/>
            </a:endParaRPr>
          </a:p>
          <a:p>
            <a:pPr eaLnBrk="1" hangingPunct="1">
              <a:lnSpc>
                <a:spcPct val="130000"/>
              </a:lnSpc>
              <a:buFont typeface="Wingdings" pitchFamily="2" charset="2"/>
              <a:buNone/>
              <a:defRPr/>
            </a:pPr>
            <a:r>
              <a:rPr lang="zh-CN" altLang="en-US" sz="2800" b="1" dirty="0">
                <a:latin typeface="黑体" pitchFamily="2" charset="-122"/>
                <a:ea typeface="黑体" pitchFamily="2" charset="-122"/>
              </a:rPr>
              <a:t>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noChangeArrowheads="1"/>
          </p:cNvSpPr>
          <p:nvPr>
            <p:ph idx="1"/>
          </p:nvPr>
        </p:nvSpPr>
        <p:spPr>
          <a:xfrm>
            <a:off x="468313" y="333375"/>
            <a:ext cx="8229600" cy="6264275"/>
          </a:xfrm>
        </p:spPr>
        <p:txBody>
          <a:bodyPr/>
          <a:lstStyle/>
          <a:p>
            <a:pPr eaLnBrk="1" hangingPunct="1">
              <a:lnSpc>
                <a:spcPct val="130000"/>
              </a:lnSpc>
              <a:buFont typeface="Wingdings" pitchFamily="2" charset="2"/>
              <a:buNone/>
            </a:pPr>
            <a:r>
              <a:rPr lang="en-US" altLang="zh-CN" sz="1600" b="1" dirty="0" smtClean="0">
                <a:solidFill>
                  <a:srgbClr val="0000FF"/>
                </a:solidFill>
                <a:latin typeface="华文楷体" pitchFamily="2" charset="-122"/>
                <a:ea typeface="华文楷体" pitchFamily="2" charset="-122"/>
              </a:rPr>
              <a:t>   </a:t>
            </a:r>
            <a:r>
              <a:rPr lang="zh-CN" altLang="en-US" b="1" dirty="0" smtClean="0">
                <a:solidFill>
                  <a:srgbClr val="0000FF"/>
                </a:solidFill>
                <a:latin typeface="华文楷体" pitchFamily="2" charset="-122"/>
                <a:ea typeface="华文楷体" pitchFamily="2" charset="-122"/>
              </a:rPr>
              <a:t>经济效益</a:t>
            </a:r>
          </a:p>
          <a:p>
            <a:pPr eaLnBrk="1" hangingPunct="1">
              <a:lnSpc>
                <a:spcPct val="130000"/>
              </a:lnSpc>
              <a:buFont typeface="Wingdings" pitchFamily="2" charset="2"/>
              <a:buNone/>
            </a:pPr>
            <a:r>
              <a:rPr lang="zh-CN" altLang="en-US" sz="3600" b="1"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统计经济效益时要以应用证明提供的数据作为计算和统计的依据，只填写</a:t>
            </a:r>
            <a:r>
              <a:rPr lang="zh-CN" altLang="en-US" sz="2800" b="1" dirty="0" smtClean="0">
                <a:solidFill>
                  <a:srgbClr val="FF0000"/>
                </a:solidFill>
                <a:latin typeface="华文楷体" pitchFamily="2" charset="-122"/>
                <a:ea typeface="华文楷体" pitchFamily="2" charset="-122"/>
              </a:rPr>
              <a:t>近三年</a:t>
            </a:r>
            <a:r>
              <a:rPr lang="zh-CN" altLang="en-US" sz="2800" b="1" dirty="0" smtClean="0">
                <a:solidFill>
                  <a:srgbClr val="151001"/>
                </a:solidFill>
                <a:latin typeface="华文楷体" pitchFamily="2" charset="-122"/>
                <a:ea typeface="华文楷体" pitchFamily="2" charset="-122"/>
              </a:rPr>
              <a:t>项目产生的直接经济效益，包括新增税收、新增利润、创汇和节支等，写出计算方法，加盖单位财务章。</a:t>
            </a:r>
          </a:p>
          <a:p>
            <a:pPr eaLnBrk="1" hangingPunct="1">
              <a:lnSpc>
                <a:spcPct val="130000"/>
              </a:lnSpc>
              <a:buFont typeface="Wingdings" pitchFamily="2" charset="2"/>
              <a:buNone/>
            </a:pPr>
            <a:r>
              <a:rPr lang="zh-CN" altLang="en-US" sz="2800" b="1" dirty="0" smtClean="0">
                <a:solidFill>
                  <a:srgbClr val="151001"/>
                </a:solidFill>
                <a:latin typeface="华文楷体" pitchFamily="2" charset="-122"/>
                <a:ea typeface="华文楷体" pitchFamily="2" charset="-122"/>
              </a:rPr>
              <a:t>         直接经济效益只能统计完成单位的效益。</a:t>
            </a:r>
            <a:endParaRPr lang="en-US" altLang="zh-CN" sz="2800" b="1" dirty="0" smtClean="0">
              <a:solidFill>
                <a:srgbClr val="151001"/>
              </a:solidFill>
              <a:latin typeface="华文楷体" pitchFamily="2" charset="-122"/>
              <a:ea typeface="华文楷体" pitchFamily="2" charset="-122"/>
            </a:endParaRPr>
          </a:p>
          <a:p>
            <a:pPr eaLnBrk="1" hangingPunct="1">
              <a:lnSpc>
                <a:spcPct val="130000"/>
              </a:lnSpc>
              <a:buFont typeface="Wingdings" pitchFamily="2" charset="2"/>
              <a:buNone/>
            </a:pPr>
            <a:r>
              <a:rPr lang="en-US" altLang="zh-CN" sz="2800" b="1" dirty="0" smtClean="0">
                <a:solidFill>
                  <a:srgbClr val="151001"/>
                </a:solidFill>
                <a:latin typeface="华文楷体" pitchFamily="2" charset="-122"/>
                <a:ea typeface="华文楷体" pitchFamily="2" charset="-122"/>
              </a:rPr>
              <a:t>         </a:t>
            </a:r>
            <a:r>
              <a:rPr lang="zh-CN" altLang="en-US" sz="2800" b="1" dirty="0" smtClean="0">
                <a:solidFill>
                  <a:srgbClr val="151001"/>
                </a:solidFill>
                <a:latin typeface="华文楷体" pitchFamily="2" charset="-122"/>
                <a:ea typeface="华文楷体" pitchFamily="2" charset="-122"/>
              </a:rPr>
              <a:t>其他单位（不是完成单位）产生的效益只能统计在间接经济效益中。</a:t>
            </a:r>
            <a:endParaRPr lang="en-US" altLang="zh-CN" sz="2800" b="1" dirty="0" smtClean="0">
              <a:solidFill>
                <a:srgbClr val="151001"/>
              </a:solidFill>
              <a:latin typeface="华文楷体" pitchFamily="2" charset="-122"/>
              <a:ea typeface="华文楷体" pitchFamily="2" charset="-122"/>
            </a:endParaRPr>
          </a:p>
          <a:p>
            <a:pPr eaLnBrk="1" hangingPunct="1">
              <a:lnSpc>
                <a:spcPct val="130000"/>
              </a:lnSpc>
              <a:buFont typeface="Wingdings" pitchFamily="2" charset="2"/>
              <a:buNone/>
            </a:pPr>
            <a:r>
              <a:rPr lang="zh-CN" altLang="en-US" sz="2800" b="1" dirty="0" smtClean="0">
                <a:solidFill>
                  <a:srgbClr val="151001"/>
                </a:solidFill>
                <a:latin typeface="华文楷体" pitchFamily="2" charset="-122"/>
                <a:ea typeface="华文楷体" pitchFamily="2" charset="-122"/>
              </a:rPr>
              <a:t>         间接经济效益应该统计在社会效益一栏中</a:t>
            </a:r>
            <a:r>
              <a:rPr lang="zh-CN" altLang="en-US" sz="2400" b="1" dirty="0" smtClean="0">
                <a:solidFill>
                  <a:srgbClr val="151001"/>
                </a:solidFill>
                <a:latin typeface="华文楷体" pitchFamily="2" charset="-122"/>
                <a:ea typeface="华文楷体" pitchFamily="2" charset="-122"/>
              </a:rPr>
              <a:t>。</a:t>
            </a:r>
            <a:r>
              <a:rPr lang="zh-CN" altLang="en-US" sz="1600" b="1" dirty="0" smtClean="0">
                <a:solidFill>
                  <a:srgbClr val="151001"/>
                </a:solidFill>
                <a:latin typeface="华文楷体" pitchFamily="2" charset="-122"/>
                <a:ea typeface="华文楷体" pitchFamily="2" charset="-122"/>
              </a:rPr>
              <a:t>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idx="1"/>
          </p:nvPr>
        </p:nvSpPr>
        <p:spPr>
          <a:xfrm>
            <a:off x="755576" y="620688"/>
            <a:ext cx="7643192" cy="5327650"/>
          </a:xfrm>
        </p:spPr>
        <p:txBody>
          <a:bodyPr/>
          <a:lstStyle/>
          <a:p>
            <a:pPr eaLnBrk="1" hangingPunct="1">
              <a:lnSpc>
                <a:spcPct val="125000"/>
              </a:lnSpc>
              <a:buFont typeface="Wingdings" pitchFamily="2" charset="2"/>
              <a:buNone/>
            </a:pPr>
            <a:r>
              <a:rPr lang="zh-CN" altLang="en-US" sz="3600" b="1" dirty="0" smtClean="0">
                <a:solidFill>
                  <a:srgbClr val="151001"/>
                </a:solidFill>
                <a:latin typeface="华文楷体" pitchFamily="2" charset="-122"/>
                <a:ea typeface="华文楷体" pitchFamily="2" charset="-122"/>
              </a:rPr>
              <a:t>书面附件材料要求：</a:t>
            </a:r>
          </a:p>
          <a:p>
            <a:pPr eaLnBrk="1" hangingPunct="1">
              <a:lnSpc>
                <a:spcPct val="110000"/>
              </a:lnSpc>
              <a:buNone/>
            </a:pPr>
            <a:r>
              <a:rPr lang="zh-CN" altLang="en-US" b="1" dirty="0" smtClean="0">
                <a:solidFill>
                  <a:srgbClr val="0000FF"/>
                </a:solidFill>
                <a:latin typeface="华文楷体" pitchFamily="2" charset="-122"/>
                <a:ea typeface="华文楷体" pitchFamily="2" charset="-122"/>
              </a:rPr>
              <a:t>自然科学奖</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、公开发表</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年以上</a:t>
            </a:r>
            <a:r>
              <a:rPr lang="en-US" altLang="zh-CN" b="1" dirty="0" smtClean="0">
                <a:solidFill>
                  <a:srgbClr val="151001"/>
                </a:solidFill>
                <a:latin typeface="华文楷体" pitchFamily="2" charset="-122"/>
                <a:ea typeface="华文楷体" pitchFamily="2" charset="-122"/>
              </a:rPr>
              <a:t>8</a:t>
            </a:r>
            <a:r>
              <a:rPr lang="zh-CN" altLang="en-US" b="1" dirty="0" smtClean="0">
                <a:solidFill>
                  <a:srgbClr val="151001"/>
                </a:solidFill>
                <a:latin typeface="华文楷体" pitchFamily="2" charset="-122"/>
                <a:ea typeface="华文楷体" pitchFamily="2" charset="-122"/>
              </a:rPr>
              <a:t>篇主要论文</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、国内外正面引用的</a:t>
            </a:r>
            <a:r>
              <a:rPr lang="en-US" altLang="zh-CN" b="1" dirty="0" smtClean="0">
                <a:solidFill>
                  <a:srgbClr val="151001"/>
                </a:solidFill>
                <a:latin typeface="华文楷体" pitchFamily="2" charset="-122"/>
                <a:ea typeface="华文楷体" pitchFamily="2" charset="-122"/>
              </a:rPr>
              <a:t>8</a:t>
            </a:r>
            <a:r>
              <a:rPr lang="zh-CN" altLang="en-US" b="1" dirty="0" smtClean="0">
                <a:solidFill>
                  <a:srgbClr val="151001"/>
                </a:solidFill>
                <a:latin typeface="华文楷体" pitchFamily="2" charset="-122"/>
                <a:ea typeface="华文楷体" pitchFamily="2" charset="-122"/>
              </a:rPr>
              <a:t>篇论文</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3</a:t>
            </a:r>
            <a:r>
              <a:rPr lang="zh-CN" altLang="en-US" b="1" dirty="0" smtClean="0">
                <a:solidFill>
                  <a:srgbClr val="151001"/>
                </a:solidFill>
                <a:latin typeface="华文楷体" pitchFamily="2" charset="-122"/>
                <a:ea typeface="华文楷体" pitchFamily="2" charset="-122"/>
              </a:rPr>
              <a:t>、他引检索证明（只能提供</a:t>
            </a:r>
            <a:r>
              <a:rPr lang="en-US" altLang="zh-CN" b="1" dirty="0" smtClean="0">
                <a:solidFill>
                  <a:srgbClr val="151001"/>
                </a:solidFill>
                <a:latin typeface="华文楷体" pitchFamily="2" charset="-122"/>
                <a:ea typeface="华文楷体" pitchFamily="2" charset="-122"/>
              </a:rPr>
              <a:t>20</a:t>
            </a:r>
            <a:r>
              <a:rPr lang="zh-CN" altLang="en-US" b="1" dirty="0" smtClean="0">
                <a:solidFill>
                  <a:srgbClr val="151001"/>
                </a:solidFill>
                <a:latin typeface="华文楷体" pitchFamily="2" charset="-122"/>
                <a:ea typeface="华文楷体" pitchFamily="2" charset="-122"/>
              </a:rPr>
              <a:t>篇重要论文论著的他引）</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4</a:t>
            </a:r>
            <a:r>
              <a:rPr lang="zh-CN" altLang="en-US" b="1" dirty="0" smtClean="0">
                <a:solidFill>
                  <a:srgbClr val="151001"/>
                </a:solidFill>
                <a:latin typeface="华文楷体" pitchFamily="2" charset="-122"/>
                <a:ea typeface="华文楷体" pitchFamily="2" charset="-122"/>
              </a:rPr>
              <a:t>、评价证明、查新证明等</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内容占位符 2"/>
          <p:cNvSpPr>
            <a:spLocks noGrp="1"/>
          </p:cNvSpPr>
          <p:nvPr>
            <p:ph idx="1"/>
          </p:nvPr>
        </p:nvSpPr>
        <p:spPr>
          <a:xfrm>
            <a:off x="857224" y="785794"/>
            <a:ext cx="7416824" cy="5472261"/>
          </a:xfrm>
        </p:spPr>
        <p:txBody>
          <a:bodyPr/>
          <a:lstStyle/>
          <a:p>
            <a:pPr eaLnBrk="1" hangingPunct="1">
              <a:lnSpc>
                <a:spcPct val="110000"/>
              </a:lnSpc>
              <a:buNone/>
            </a:pPr>
            <a:r>
              <a:rPr lang="zh-CN" altLang="en-US" b="1" dirty="0" smtClean="0">
                <a:solidFill>
                  <a:srgbClr val="0000FF"/>
                </a:solidFill>
                <a:latin typeface="华文楷体" pitchFamily="2" charset="-122"/>
                <a:ea typeface="华文楷体" pitchFamily="2" charset="-122"/>
              </a:rPr>
              <a:t>技术发明奖</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、知识产权证明（发明专利、计算机软件著作权、集成电 路布图设计、植物新品种权等），核心专利查新报告和应用证明</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、应用证明、经济效益证明</a:t>
            </a:r>
          </a:p>
          <a:p>
            <a:pPr eaLnBrk="1" hangingPunct="1">
              <a:lnSpc>
                <a:spcPct val="150000"/>
              </a:lnSpc>
              <a:buFont typeface="Wingdings" pitchFamily="2" charset="2"/>
              <a:buNone/>
            </a:pPr>
            <a:r>
              <a:rPr lang="zh-CN" altLang="en-US" b="1" dirty="0" smtClean="0">
                <a:solidFill>
                  <a:srgbClr val="151001"/>
                </a:solidFill>
                <a:latin typeface="华文楷体" pitchFamily="2" charset="-122"/>
                <a:ea typeface="华文楷体" pitchFamily="2" charset="-122"/>
              </a:rPr>
              <a:t> </a:t>
            </a:r>
            <a:r>
              <a:rPr lang="en-US" altLang="zh-CN" b="1" dirty="0" smtClean="0">
                <a:solidFill>
                  <a:srgbClr val="151001"/>
                </a:solidFill>
                <a:latin typeface="华文楷体" pitchFamily="2" charset="-122"/>
                <a:ea typeface="华文楷体" pitchFamily="2" charset="-122"/>
              </a:rPr>
              <a:t>3</a:t>
            </a:r>
            <a:r>
              <a:rPr lang="zh-CN" altLang="en-US" b="1" dirty="0" smtClean="0">
                <a:solidFill>
                  <a:srgbClr val="151001"/>
                </a:solidFill>
                <a:latin typeface="华文楷体" pitchFamily="2" charset="-122"/>
                <a:ea typeface="华文楷体" pitchFamily="2" charset="-122"/>
              </a:rPr>
              <a:t>、技术评价证明、检测报告、论文等</a:t>
            </a:r>
            <a:endParaRPr lang="zh-CN" altLang="en-US" b="1" dirty="0" smtClean="0">
              <a:ea typeface="宋体"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idx="1"/>
          </p:nvPr>
        </p:nvSpPr>
        <p:spPr>
          <a:xfrm>
            <a:off x="1043607" y="549275"/>
            <a:ext cx="7344817" cy="5327997"/>
          </a:xfrm>
        </p:spPr>
        <p:txBody>
          <a:bodyPr/>
          <a:lstStyle/>
          <a:p>
            <a:pPr eaLnBrk="1" hangingPunct="1">
              <a:lnSpc>
                <a:spcPct val="150000"/>
              </a:lnSpc>
              <a:spcBef>
                <a:spcPct val="0"/>
              </a:spcBef>
              <a:buNone/>
            </a:pPr>
            <a:r>
              <a:rPr lang="zh-CN" altLang="en-US" b="1" dirty="0" smtClean="0">
                <a:solidFill>
                  <a:srgbClr val="0000FF"/>
                </a:solidFill>
                <a:latin typeface="华文楷体" pitchFamily="2" charset="-122"/>
                <a:ea typeface="华文楷体" pitchFamily="2" charset="-122"/>
              </a:rPr>
              <a:t>科技进步奖</a:t>
            </a:r>
          </a:p>
          <a:p>
            <a:pPr eaLnBrk="1" hangingPunct="1">
              <a:lnSpc>
                <a:spcPct val="150000"/>
              </a:lnSpc>
              <a:spcBef>
                <a:spcPct val="0"/>
              </a:spcBef>
              <a:buFont typeface="Wingdings" pitchFamily="2" charset="2"/>
              <a:buNone/>
            </a:pPr>
            <a:r>
              <a:rPr lang="en-US" altLang="zh-CN" b="1" dirty="0" smtClean="0">
                <a:solidFill>
                  <a:srgbClr val="151001"/>
                </a:solidFill>
                <a:latin typeface="华文楷体" pitchFamily="2" charset="-122"/>
                <a:ea typeface="华文楷体" pitchFamily="2" charset="-122"/>
              </a:rPr>
              <a:t>1</a:t>
            </a:r>
            <a:r>
              <a:rPr lang="zh-CN" altLang="en-US" b="1" dirty="0" smtClean="0">
                <a:solidFill>
                  <a:srgbClr val="151001"/>
                </a:solidFill>
                <a:latin typeface="华文楷体" pitchFamily="2" charset="-122"/>
                <a:ea typeface="华文楷体" pitchFamily="2" charset="-122"/>
              </a:rPr>
              <a:t>、技术评价证明（验收、评审、鉴定、检测报告等）</a:t>
            </a:r>
          </a:p>
          <a:p>
            <a:pPr eaLnBrk="1" hangingPunct="1">
              <a:lnSpc>
                <a:spcPct val="150000"/>
              </a:lnSpc>
              <a:spcBef>
                <a:spcPct val="0"/>
              </a:spcBef>
              <a:buFont typeface="Wingdings" pitchFamily="2" charset="2"/>
              <a:buNone/>
            </a:pPr>
            <a:r>
              <a:rPr lang="en-US" altLang="zh-CN" b="1" dirty="0" smtClean="0">
                <a:solidFill>
                  <a:srgbClr val="151001"/>
                </a:solidFill>
                <a:latin typeface="华文楷体" pitchFamily="2" charset="-122"/>
                <a:ea typeface="华文楷体" pitchFamily="2" charset="-122"/>
              </a:rPr>
              <a:t>2</a:t>
            </a:r>
            <a:r>
              <a:rPr lang="zh-CN" altLang="en-US" b="1" dirty="0" smtClean="0">
                <a:solidFill>
                  <a:srgbClr val="151001"/>
                </a:solidFill>
                <a:latin typeface="华文楷体" pitchFamily="2" charset="-122"/>
                <a:ea typeface="华文楷体" pitchFamily="2" charset="-122"/>
              </a:rPr>
              <a:t>、应用证明、经济效益证明</a:t>
            </a:r>
          </a:p>
          <a:p>
            <a:pPr eaLnBrk="1" hangingPunct="1">
              <a:lnSpc>
                <a:spcPct val="150000"/>
              </a:lnSpc>
              <a:spcBef>
                <a:spcPct val="0"/>
              </a:spcBef>
              <a:buFont typeface="Wingdings" pitchFamily="2" charset="2"/>
              <a:buNone/>
            </a:pPr>
            <a:r>
              <a:rPr lang="en-US" altLang="zh-CN" b="1" dirty="0" smtClean="0">
                <a:solidFill>
                  <a:srgbClr val="151001"/>
                </a:solidFill>
                <a:latin typeface="华文楷体" pitchFamily="2" charset="-122"/>
                <a:ea typeface="华文楷体" pitchFamily="2" charset="-122"/>
              </a:rPr>
              <a:t>3</a:t>
            </a:r>
            <a:r>
              <a:rPr lang="zh-CN" altLang="en-US" b="1" dirty="0" smtClean="0">
                <a:solidFill>
                  <a:srgbClr val="151001"/>
                </a:solidFill>
                <a:latin typeface="华文楷体" pitchFamily="2" charset="-122"/>
                <a:ea typeface="华文楷体" pitchFamily="2" charset="-122"/>
              </a:rPr>
              <a:t>、知识产权证明、论文等</a:t>
            </a:r>
          </a:p>
          <a:p>
            <a:pPr eaLnBrk="1" hangingPunct="1">
              <a:lnSpc>
                <a:spcPct val="150000"/>
              </a:lnSpc>
              <a:spcBef>
                <a:spcPct val="0"/>
              </a:spcBef>
              <a:buFont typeface="Wingdings" pitchFamily="2" charset="2"/>
              <a:buNone/>
            </a:pPr>
            <a:r>
              <a:rPr lang="zh-CN" altLang="en-US" sz="2400" b="1" dirty="0" smtClean="0">
                <a:latin typeface="黑体" pitchFamily="2" charset="-122"/>
                <a:ea typeface="黑体" pitchFamily="2" charset="-122"/>
              </a:rPr>
              <a:t>    </a:t>
            </a:r>
            <a:endParaRPr lang="zh-CN" altLang="en-US" sz="2400" b="1" dirty="0" smtClean="0">
              <a:ea typeface="宋体" charset="-122"/>
            </a:endParaRPr>
          </a:p>
          <a:p>
            <a:pPr eaLnBrk="1" hangingPunct="1">
              <a:lnSpc>
                <a:spcPct val="120000"/>
              </a:lnSpc>
              <a:spcBef>
                <a:spcPct val="0"/>
              </a:spcBef>
              <a:buFont typeface="Wingdings" pitchFamily="2" charset="2"/>
              <a:buNone/>
            </a:pPr>
            <a:r>
              <a:rPr lang="zh-CN" altLang="en-US" sz="2400" b="1" dirty="0" smtClean="0">
                <a:ea typeface="宋体" charset="-122"/>
              </a:rPr>
              <a:t>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内容占位符 2"/>
          <p:cNvSpPr>
            <a:spLocks noGrp="1"/>
          </p:cNvSpPr>
          <p:nvPr>
            <p:ph idx="1"/>
          </p:nvPr>
        </p:nvSpPr>
        <p:spPr>
          <a:xfrm>
            <a:off x="899592" y="1125538"/>
            <a:ext cx="7056784" cy="4456112"/>
          </a:xfrm>
        </p:spPr>
        <p:txBody>
          <a:bodyPr/>
          <a:lstStyle/>
          <a:p>
            <a:pPr eaLnBrk="1" hangingPunct="1">
              <a:lnSpc>
                <a:spcPct val="150000"/>
              </a:lnSpc>
              <a:buNone/>
            </a:pPr>
            <a:r>
              <a:rPr lang="zh-CN" altLang="en-US" b="1" dirty="0" smtClean="0">
                <a:solidFill>
                  <a:srgbClr val="151001"/>
                </a:solidFill>
                <a:latin typeface="华文楷体" pitchFamily="2" charset="-122"/>
                <a:ea typeface="华文楷体" pitchFamily="2" charset="-122"/>
              </a:rPr>
              <a:t>　　　涉及动植物品种、新药、医疗器械、食品等有关项目，还需要提供国家法律法规部门要求审批的文件等</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683568" y="1268760"/>
            <a:ext cx="7776864" cy="5040560"/>
          </a:xfrm>
          <a:prstGeom prst="rect">
            <a:avLst/>
          </a:prstGeom>
          <a:noFill/>
          <a:ln w="9525">
            <a:noFill/>
            <a:miter lim="800000"/>
            <a:headEnd/>
            <a:tailEnd/>
          </a:ln>
        </p:spPr>
        <p:txBody>
          <a:bodyPr anchor="b">
            <a:normAutofit fontScale="82500" lnSpcReduction="10000"/>
          </a:bodyPr>
          <a:lstStyle/>
          <a:p>
            <a:pPr>
              <a:lnSpc>
                <a:spcPct val="210000"/>
              </a:lnSpc>
              <a:defRPr/>
            </a:pPr>
            <a:r>
              <a:rPr lang="zh-CN" altLang="en-US" sz="3600" kern="0" dirty="0">
                <a:solidFill>
                  <a:schemeClr val="tx2"/>
                </a:solidFill>
                <a:effectLst>
                  <a:outerShdw blurRad="38100" dist="38100" dir="2700000" algn="tl">
                    <a:srgbClr val="C0C0C0"/>
                  </a:outerShdw>
                </a:effectLst>
                <a:latin typeface="+mj-lt"/>
                <a:ea typeface="黑体" pitchFamily="2" charset="-122"/>
                <a:cs typeface="+mj-cs"/>
              </a:rPr>
              <a:t>　</a:t>
            </a:r>
            <a:r>
              <a:rPr lang="zh-CN" altLang="en-US" sz="3600" kern="0" dirty="0" smtClean="0">
                <a:solidFill>
                  <a:schemeClr val="tx2"/>
                </a:solidFill>
                <a:effectLst>
                  <a:outerShdw blurRad="38100" dist="38100" dir="2700000" algn="tl">
                    <a:srgbClr val="C0C0C0"/>
                  </a:outerShdw>
                </a:effectLst>
                <a:latin typeface="+mj-lt"/>
                <a:ea typeface="黑体" pitchFamily="2" charset="-122"/>
                <a:cs typeface="+mj-cs"/>
              </a:rPr>
              <a:t>　</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一、</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工作总体要求</a:t>
            </a:r>
            <a: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en-US" altLang="zh-CN"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二、</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推荐材料填写</a:t>
            </a: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要求</a:t>
            </a:r>
            <a:endParaRPr lang="en-US" altLang="zh-CN"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endParaRPr>
          </a:p>
          <a:p>
            <a:pPr>
              <a:lnSpc>
                <a:spcPct val="210000"/>
              </a:lnSpc>
              <a:defRPr/>
            </a:pPr>
            <a:r>
              <a:rPr lang="zh-CN" altLang="en-US" sz="4000" b="1" kern="0" dirty="0" smtClean="0">
                <a:solidFill>
                  <a:srgbClr val="151001"/>
                </a:solidFill>
                <a:effectLst>
                  <a:outerShdw blurRad="38100" dist="38100" dir="2700000" algn="tl">
                    <a:srgbClr val="C0C0C0"/>
                  </a:outerShdw>
                </a:effectLst>
                <a:latin typeface="华文楷体" pitchFamily="2" charset="-122"/>
                <a:ea typeface="华文楷体" pitchFamily="2" charset="-122"/>
                <a:cs typeface="+mj-cs"/>
              </a:rPr>
              <a:t>　　</a:t>
            </a:r>
            <a:r>
              <a:rPr lang="zh-CN" altLang="en-US" sz="4000" b="1" kern="0" dirty="0" smtClean="0">
                <a:solidFill>
                  <a:srgbClr val="FF0000"/>
                </a:solidFill>
                <a:effectLst>
                  <a:outerShdw blurRad="38100" dist="38100" dir="2700000" algn="tl">
                    <a:srgbClr val="C0C0C0"/>
                  </a:outerShdw>
                </a:effectLst>
                <a:latin typeface="华文楷体" pitchFamily="2" charset="-122"/>
                <a:ea typeface="华文楷体" pitchFamily="2" charset="-122"/>
                <a:cs typeface="+mj-cs"/>
              </a:rPr>
              <a:t>三、形式审查要点</a:t>
            </a:r>
            <a: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t/>
            </a:r>
            <a:br>
              <a:rPr lang="zh-CN" altLang="en-US" sz="4000" b="1" kern="0" dirty="0">
                <a:solidFill>
                  <a:srgbClr val="151001"/>
                </a:solidFill>
                <a:effectLst>
                  <a:outerShdw blurRad="38100" dist="38100" dir="2700000" algn="tl">
                    <a:srgbClr val="C0C0C0"/>
                  </a:outerShdw>
                </a:effectLst>
                <a:latin typeface="华文楷体" pitchFamily="2" charset="-122"/>
                <a:ea typeface="华文楷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r>
            <a:br>
              <a:rPr lang="zh-CN" altLang="en-US" sz="3600" kern="0" dirty="0">
                <a:effectLst>
                  <a:outerShdw blurRad="38100" dist="38100" dir="2700000" algn="tl">
                    <a:srgbClr val="C0C0C0"/>
                  </a:outerShdw>
                </a:effectLst>
                <a:latin typeface="+mj-lt"/>
                <a:ea typeface="黑体" pitchFamily="2" charset="-122"/>
                <a:cs typeface="+mj-cs"/>
              </a:rPr>
            </a:br>
            <a:r>
              <a:rPr lang="zh-CN" altLang="en-US" sz="3600" kern="0" dirty="0">
                <a:effectLst>
                  <a:outerShdw blurRad="38100" dist="38100" dir="2700000" algn="tl">
                    <a:srgbClr val="C0C0C0"/>
                  </a:outerShdw>
                </a:effectLst>
                <a:latin typeface="+mj-lt"/>
                <a:ea typeface="黑体" pitchFamily="2" charset="-122"/>
                <a:cs typeface="+mj-cs"/>
              </a:rPr>
              <a:t>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idx="1"/>
          </p:nvPr>
        </p:nvSpPr>
        <p:spPr>
          <a:xfrm>
            <a:off x="642910" y="642918"/>
            <a:ext cx="7929618" cy="5185122"/>
          </a:xfrm>
        </p:spPr>
        <p:txBody>
          <a:bodyPr/>
          <a:lstStyle/>
          <a:p>
            <a:pPr>
              <a:lnSpc>
                <a:spcPts val="4500"/>
              </a:lnSpc>
              <a:buNone/>
            </a:pPr>
            <a:r>
              <a:rPr lang="zh-CN" altLang="zh-CN" sz="2800" b="1" dirty="0" smtClean="0">
                <a:solidFill>
                  <a:srgbClr val="0000FF"/>
                </a:solidFill>
                <a:latin typeface="华文楷体" pitchFamily="2" charset="-122"/>
                <a:ea typeface="华文楷体" pitchFamily="2" charset="-122"/>
              </a:rPr>
              <a:t>自然科学奖项目形式审查不合格内容</a:t>
            </a:r>
            <a:r>
              <a:rPr lang="zh-CN" altLang="en-US" sz="2800" b="1" dirty="0" smtClean="0">
                <a:solidFill>
                  <a:srgbClr val="0000FF"/>
                </a:solidFill>
                <a:latin typeface="华文楷体" pitchFamily="2" charset="-122"/>
                <a:ea typeface="华文楷体" pitchFamily="2" charset="-122"/>
              </a:rPr>
              <a:t>：</a:t>
            </a:r>
            <a:endParaRPr lang="en-US" altLang="zh-CN" sz="2800" b="1" dirty="0" smtClean="0">
              <a:solidFill>
                <a:srgbClr val="0000FF"/>
              </a:solidFill>
              <a:latin typeface="华文楷体" pitchFamily="2" charset="-122"/>
              <a:ea typeface="华文楷体" pitchFamily="2" charset="-122"/>
            </a:endParaRPr>
          </a:p>
          <a:p>
            <a:pPr>
              <a:lnSpc>
                <a:spcPts val="4500"/>
              </a:lnSpc>
              <a:buNone/>
            </a:pPr>
            <a:r>
              <a:rPr lang="en-US" altLang="en-US" sz="2800" b="1" dirty="0" smtClean="0">
                <a:solidFill>
                  <a:srgbClr val="151001"/>
                </a:solidFill>
                <a:latin typeface="华文楷体" pitchFamily="2" charset="-122"/>
                <a:ea typeface="华文楷体" pitchFamily="2" charset="-122"/>
              </a:rPr>
              <a:t> 1</a:t>
            </a:r>
            <a:r>
              <a:rPr lang="zh-CN" altLang="en-US" sz="2800" b="1" dirty="0" smtClean="0">
                <a:solidFill>
                  <a:srgbClr val="151001"/>
                </a:solidFill>
                <a:latin typeface="华文楷体" pitchFamily="2" charset="-122"/>
                <a:ea typeface="华文楷体" pitchFamily="2" charset="-122"/>
              </a:rPr>
              <a:t>、</a:t>
            </a:r>
            <a:r>
              <a:rPr lang="en-US" altLang="zh-CN"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a:t>
            </a:r>
            <a:r>
              <a:rPr lang="en-US" altLang="en-US" sz="2800" b="1" dirty="0" smtClean="0">
                <a:solidFill>
                  <a:srgbClr val="151001"/>
                </a:solidFill>
                <a:latin typeface="华文楷体" pitchFamily="2" charset="-122"/>
                <a:ea typeface="华文楷体" pitchFamily="2" charset="-122"/>
              </a:rPr>
              <a:t>2014</a:t>
            </a:r>
            <a:r>
              <a:rPr lang="zh-CN" altLang="en-US" sz="2800" b="1" dirty="0" smtClean="0">
                <a:solidFill>
                  <a:srgbClr val="151001"/>
                </a:solidFill>
                <a:latin typeface="华文楷体" pitchFamily="2" charset="-122"/>
                <a:ea typeface="华文楷体" pitchFamily="2" charset="-122"/>
              </a:rPr>
              <a:t>年初评通过自行要求撤消的项目；</a:t>
            </a:r>
          </a:p>
          <a:p>
            <a:pPr>
              <a:lnSpc>
                <a:spcPts val="4500"/>
              </a:lnSpc>
              <a:buNone/>
            </a:pPr>
            <a:r>
              <a:rPr lang="en-US" altLang="en-US" sz="2800" b="1" dirty="0" smtClean="0">
                <a:solidFill>
                  <a:srgbClr val="151001"/>
                </a:solidFill>
                <a:latin typeface="华文楷体" pitchFamily="2" charset="-122"/>
                <a:ea typeface="华文楷体" pitchFamily="2" charset="-122"/>
              </a:rPr>
              <a:t> 2</a:t>
            </a:r>
            <a:r>
              <a:rPr lang="zh-CN" altLang="en-US" sz="2800" b="1" dirty="0" smtClean="0">
                <a:solidFill>
                  <a:srgbClr val="151001"/>
                </a:solidFill>
                <a:latin typeface="华文楷体" pitchFamily="2" charset="-122"/>
                <a:ea typeface="华文楷体" pitchFamily="2" charset="-122"/>
              </a:rPr>
              <a:t>、主要论文专著目录所列论文发表（出版）年限不足两年的（对应条件：发表（出版）时间必须在</a:t>
            </a:r>
            <a:r>
              <a:rPr lang="en-US" altLang="en-US"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a:t>
            </a:r>
            <a:r>
              <a:rPr lang="en-US" altLang="en-US" sz="2800" b="1" dirty="0" smtClean="0">
                <a:solidFill>
                  <a:srgbClr val="151001"/>
                </a:solidFill>
                <a:latin typeface="华文楷体" pitchFamily="2" charset="-122"/>
                <a:ea typeface="华文楷体" pitchFamily="2" charset="-122"/>
              </a:rPr>
              <a:t>31</a:t>
            </a:r>
            <a:r>
              <a:rPr lang="zh-CN" altLang="en-US" sz="2800" b="1" dirty="0" smtClean="0">
                <a:solidFill>
                  <a:srgbClr val="151001"/>
                </a:solidFill>
                <a:latin typeface="华文楷体" pitchFamily="2" charset="-122"/>
                <a:ea typeface="华文楷体" pitchFamily="2" charset="-122"/>
              </a:rPr>
              <a:t>日以前）；</a:t>
            </a:r>
          </a:p>
          <a:p>
            <a:pPr>
              <a:lnSpc>
                <a:spcPts val="4500"/>
              </a:lnSpc>
              <a:buNone/>
            </a:pPr>
            <a:r>
              <a:rPr lang="en-US" altLang="en-US" sz="2800" b="1" dirty="0" smtClean="0">
                <a:solidFill>
                  <a:srgbClr val="151001"/>
                </a:solidFill>
                <a:latin typeface="华文楷体" pitchFamily="2" charset="-122"/>
                <a:ea typeface="华文楷体" pitchFamily="2" charset="-122"/>
              </a:rPr>
              <a:t> 3</a:t>
            </a:r>
            <a:r>
              <a:rPr lang="zh-CN" altLang="en-US" sz="2800" b="1" dirty="0" smtClean="0">
                <a:solidFill>
                  <a:srgbClr val="151001"/>
                </a:solidFill>
                <a:latin typeface="华文楷体" pitchFamily="2" charset="-122"/>
                <a:ea typeface="华文楷体" pitchFamily="2" charset="-122"/>
              </a:rPr>
              <a:t>、“</a:t>
            </a:r>
            <a:r>
              <a:rPr lang="en-US" altLang="en-US" sz="2800" b="1" dirty="0" smtClean="0">
                <a:solidFill>
                  <a:srgbClr val="151001"/>
                </a:solidFill>
                <a:latin typeface="华文楷体" pitchFamily="2" charset="-122"/>
                <a:ea typeface="华文楷体" pitchFamily="2" charset="-122"/>
              </a:rPr>
              <a:t>8</a:t>
            </a:r>
            <a:r>
              <a:rPr lang="zh-CN" altLang="en-US" sz="2800" b="1" dirty="0" smtClean="0">
                <a:solidFill>
                  <a:srgbClr val="151001"/>
                </a:solidFill>
                <a:latin typeface="华文楷体" pitchFamily="2" charset="-122"/>
                <a:ea typeface="华文楷体" pitchFamily="2" charset="-122"/>
              </a:rPr>
              <a:t>篇代表性论文”中存在主体工作在国外完成的；</a:t>
            </a:r>
          </a:p>
          <a:p>
            <a:pPr>
              <a:lnSpc>
                <a:spcPts val="4500"/>
              </a:lnSpc>
              <a:buNone/>
            </a:pPr>
            <a:r>
              <a:rPr lang="en-US" altLang="en-US" sz="2800" b="1" dirty="0" smtClean="0">
                <a:solidFill>
                  <a:srgbClr val="151001"/>
                </a:solidFill>
                <a:latin typeface="华文楷体" pitchFamily="2" charset="-122"/>
                <a:ea typeface="华文楷体" pitchFamily="2" charset="-122"/>
              </a:rPr>
              <a:t> 4</a:t>
            </a:r>
            <a:r>
              <a:rPr lang="zh-CN" altLang="en-US" sz="2800" b="1" dirty="0" smtClean="0">
                <a:solidFill>
                  <a:srgbClr val="151001"/>
                </a:solidFill>
                <a:latin typeface="华文楷体" pitchFamily="2" charset="-122"/>
                <a:ea typeface="华文楷体" pitchFamily="2" charset="-122"/>
              </a:rPr>
              <a:t>、完成人未在“主要完成人情况”表上签名、且无说明的；</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内容占位符 2"/>
          <p:cNvSpPr>
            <a:spLocks noGrp="1"/>
          </p:cNvSpPr>
          <p:nvPr>
            <p:ph idx="1"/>
          </p:nvPr>
        </p:nvSpPr>
        <p:spPr>
          <a:xfrm>
            <a:off x="928662" y="857232"/>
            <a:ext cx="7643866" cy="4875454"/>
          </a:xfrm>
        </p:spPr>
        <p:txBody>
          <a:bodyPr/>
          <a:lstStyle/>
          <a:p>
            <a:pPr>
              <a:lnSpc>
                <a:spcPct val="150000"/>
              </a:lnSpc>
              <a:buNone/>
            </a:pPr>
            <a:r>
              <a:rPr lang="en-US" altLang="en-US" sz="2800" b="1" dirty="0" smtClean="0">
                <a:solidFill>
                  <a:srgbClr val="151001"/>
                </a:solidFill>
                <a:latin typeface="华文楷体" pitchFamily="2" charset="-122"/>
                <a:ea typeface="华文楷体" pitchFamily="2" charset="-122"/>
              </a:rPr>
              <a:t> 5</a:t>
            </a:r>
            <a:r>
              <a:rPr lang="zh-CN" altLang="en-US" sz="2800" b="1" dirty="0" smtClean="0">
                <a:solidFill>
                  <a:srgbClr val="151001"/>
                </a:solidFill>
                <a:latin typeface="华文楷体" pitchFamily="2" charset="-122"/>
                <a:ea typeface="华文楷体" pitchFamily="2" charset="-122"/>
              </a:rPr>
              <a:t>、完成人不是</a:t>
            </a:r>
            <a:r>
              <a:rPr lang="en-US" altLang="en-US" sz="2800" b="1" dirty="0" smtClean="0">
                <a:solidFill>
                  <a:srgbClr val="151001"/>
                </a:solidFill>
                <a:latin typeface="华文楷体" pitchFamily="2" charset="-122"/>
                <a:ea typeface="华文楷体" pitchFamily="2" charset="-122"/>
              </a:rPr>
              <a:t>8</a:t>
            </a:r>
            <a:r>
              <a:rPr lang="zh-CN" altLang="en-US" sz="2800" b="1" dirty="0" smtClean="0">
                <a:solidFill>
                  <a:srgbClr val="151001"/>
                </a:solidFill>
                <a:latin typeface="华文楷体" pitchFamily="2" charset="-122"/>
                <a:ea typeface="华文楷体" pitchFamily="2" charset="-122"/>
              </a:rPr>
              <a:t>篇代表性论文（著）作者的；</a:t>
            </a:r>
          </a:p>
          <a:p>
            <a:pPr>
              <a:lnSpc>
                <a:spcPct val="150000"/>
              </a:lnSpc>
              <a:buNone/>
            </a:pPr>
            <a:r>
              <a:rPr lang="en-US" altLang="en-US" sz="2800" b="1" dirty="0" smtClean="0">
                <a:solidFill>
                  <a:srgbClr val="151001"/>
                </a:solidFill>
                <a:latin typeface="华文楷体" pitchFamily="2" charset="-122"/>
                <a:ea typeface="华文楷体" pitchFamily="2" charset="-122"/>
              </a:rPr>
              <a:t> 6</a:t>
            </a:r>
            <a:r>
              <a:rPr lang="zh-CN" altLang="en-US" sz="2800" b="1" dirty="0" smtClean="0">
                <a:solidFill>
                  <a:srgbClr val="151001"/>
                </a:solidFill>
                <a:latin typeface="华文楷体" pitchFamily="2" charset="-122"/>
                <a:ea typeface="华文楷体" pitchFamily="2" charset="-122"/>
              </a:rPr>
              <a:t>、完成单位未在“主要完成单位情况表”上盖章、且无说明的；</a:t>
            </a:r>
          </a:p>
          <a:p>
            <a:pPr>
              <a:lnSpc>
                <a:spcPct val="150000"/>
              </a:lnSpc>
              <a:buNone/>
            </a:pPr>
            <a:r>
              <a:rPr lang="en-US" altLang="en-US" sz="2800" b="1" dirty="0" smtClean="0">
                <a:solidFill>
                  <a:srgbClr val="151001"/>
                </a:solidFill>
                <a:latin typeface="华文楷体" pitchFamily="2" charset="-122"/>
                <a:ea typeface="华文楷体" pitchFamily="2" charset="-122"/>
              </a:rPr>
              <a:t> 7</a:t>
            </a:r>
            <a:r>
              <a:rPr lang="zh-CN" altLang="en-US" sz="2800" b="1" dirty="0" smtClean="0">
                <a:solidFill>
                  <a:srgbClr val="151001"/>
                </a:solidFill>
                <a:latin typeface="华文楷体" pitchFamily="2" charset="-122"/>
                <a:ea typeface="华文楷体" pitchFamily="2" charset="-122"/>
              </a:rPr>
              <a:t>、推荐单位（推荐专家）未填写推荐意见或未签章的；</a:t>
            </a:r>
          </a:p>
          <a:p>
            <a:pPr>
              <a:lnSpc>
                <a:spcPct val="150000"/>
              </a:lnSpc>
              <a:buNone/>
            </a:pPr>
            <a:r>
              <a:rPr lang="en-US" altLang="en-US" sz="2800" b="1" dirty="0" smtClean="0">
                <a:solidFill>
                  <a:srgbClr val="151001"/>
                </a:solidFill>
                <a:latin typeface="华文楷体" pitchFamily="2" charset="-122"/>
                <a:ea typeface="华文楷体" pitchFamily="2" charset="-122"/>
              </a:rPr>
              <a:t> 8</a:t>
            </a:r>
            <a:r>
              <a:rPr lang="zh-CN" altLang="en-US" sz="2800" b="1" dirty="0" smtClean="0">
                <a:solidFill>
                  <a:srgbClr val="151001"/>
                </a:solidFill>
                <a:latin typeface="华文楷体" pitchFamily="2" charset="-122"/>
                <a:ea typeface="华文楷体" pitchFamily="2" charset="-122"/>
              </a:rPr>
              <a:t>、未提交代表性论文（著）内容复印件的；</a:t>
            </a:r>
          </a:p>
          <a:p>
            <a:pPr>
              <a:lnSpc>
                <a:spcPct val="150000"/>
              </a:lnSpc>
              <a:buNone/>
            </a:pPr>
            <a:r>
              <a:rPr lang="en-US" altLang="en-US" sz="2800" b="1" dirty="0" smtClean="0">
                <a:solidFill>
                  <a:srgbClr val="151001"/>
                </a:solidFill>
                <a:latin typeface="华文楷体" pitchFamily="2" charset="-122"/>
                <a:ea typeface="华文楷体" pitchFamily="2" charset="-122"/>
              </a:rPr>
              <a:t> 9</a:t>
            </a:r>
            <a:r>
              <a:rPr lang="zh-CN" altLang="en-US" sz="2800" b="1" dirty="0" smtClean="0">
                <a:solidFill>
                  <a:srgbClr val="151001"/>
                </a:solidFill>
                <a:latin typeface="华文楷体" pitchFamily="2" charset="-122"/>
                <a:ea typeface="华文楷体" pitchFamily="2" charset="-122"/>
              </a:rPr>
              <a:t>、未提交与主要引文密切相关内容复印件的；</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00100" y="571480"/>
            <a:ext cx="7215238" cy="5572164"/>
          </a:xfrm>
        </p:spPr>
        <p:txBody>
          <a:bodyPr/>
          <a:lstStyle/>
          <a:p>
            <a:pPr>
              <a:lnSpc>
                <a:spcPct val="150000"/>
              </a:lnSpc>
              <a:buNone/>
            </a:pPr>
            <a:r>
              <a:rPr lang="en-US" altLang="en-US" sz="2800" b="1" dirty="0" smtClean="0">
                <a:solidFill>
                  <a:srgbClr val="151001"/>
                </a:solidFill>
                <a:latin typeface="华文楷体" pitchFamily="2" charset="-122"/>
                <a:ea typeface="华文楷体" pitchFamily="2" charset="-122"/>
              </a:rPr>
              <a:t> 10</a:t>
            </a:r>
            <a:r>
              <a:rPr lang="zh-CN" altLang="en-US" sz="2800" b="1" dirty="0" smtClean="0">
                <a:solidFill>
                  <a:srgbClr val="151001"/>
                </a:solidFill>
                <a:latin typeface="华文楷体" pitchFamily="2" charset="-122"/>
                <a:ea typeface="华文楷体" pitchFamily="2" charset="-122"/>
              </a:rPr>
              <a:t>、对于主要论文专著的通讯作者不是主要完成人，未提交该通讯作者的书面同意书的；</a:t>
            </a:r>
          </a:p>
          <a:p>
            <a:pPr>
              <a:lnSpc>
                <a:spcPct val="150000"/>
              </a:lnSpc>
              <a:buNone/>
            </a:pPr>
            <a:r>
              <a:rPr lang="en-US" altLang="en-US" sz="2800" b="1" dirty="0" smtClean="0">
                <a:solidFill>
                  <a:srgbClr val="151001"/>
                </a:solidFill>
                <a:latin typeface="华文楷体" pitchFamily="2" charset="-122"/>
                <a:ea typeface="华文楷体" pitchFamily="2" charset="-122"/>
              </a:rPr>
              <a:t> 11</a:t>
            </a:r>
            <a:r>
              <a:rPr lang="zh-CN" altLang="en-US" sz="2800" b="1" dirty="0" smtClean="0">
                <a:solidFill>
                  <a:srgbClr val="151001"/>
                </a:solidFill>
                <a:latin typeface="华文楷体" pitchFamily="2" charset="-122"/>
                <a:ea typeface="华文楷体" pitchFamily="2" charset="-122"/>
              </a:rPr>
              <a:t>、完成人的 “对本项目创造性贡献”一栏没写明完成人对第几项创新点作出贡献，以及“支撑材料”一栏缺少证明材料的；</a:t>
            </a:r>
          </a:p>
          <a:p>
            <a:pPr>
              <a:lnSpc>
                <a:spcPct val="150000"/>
              </a:lnSpc>
              <a:buNone/>
            </a:pPr>
            <a:r>
              <a:rPr lang="en-US" altLang="en-US" sz="2800" b="1" dirty="0" smtClean="0">
                <a:solidFill>
                  <a:srgbClr val="151001"/>
                </a:solidFill>
                <a:latin typeface="华文楷体" pitchFamily="2" charset="-122"/>
                <a:ea typeface="华文楷体" pitchFamily="2" charset="-122"/>
              </a:rPr>
              <a:t> 12</a:t>
            </a:r>
            <a:r>
              <a:rPr lang="zh-CN" altLang="en-US" sz="2800" b="1" dirty="0" smtClean="0">
                <a:solidFill>
                  <a:srgbClr val="151001"/>
                </a:solidFill>
                <a:latin typeface="华文楷体" pitchFamily="2" charset="-122"/>
                <a:ea typeface="华文楷体" pitchFamily="2" charset="-122"/>
              </a:rPr>
              <a:t>、电子版材料与书面材料不一致的；</a:t>
            </a:r>
          </a:p>
          <a:p>
            <a:pPr>
              <a:lnSpc>
                <a:spcPct val="150000"/>
              </a:lnSpc>
              <a:buNone/>
            </a:pPr>
            <a:r>
              <a:rPr lang="en-US" altLang="en-US" sz="2800" b="1" dirty="0" smtClean="0">
                <a:solidFill>
                  <a:srgbClr val="151001"/>
                </a:solidFill>
                <a:latin typeface="华文楷体" pitchFamily="2" charset="-122"/>
                <a:ea typeface="华文楷体" pitchFamily="2" charset="-122"/>
              </a:rPr>
              <a:t> 13</a:t>
            </a:r>
            <a:r>
              <a:rPr lang="zh-CN" altLang="en-US" sz="2800" b="1" dirty="0" smtClean="0">
                <a:solidFill>
                  <a:srgbClr val="151001"/>
                </a:solidFill>
                <a:latin typeface="华文楷体" pitchFamily="2" charset="-122"/>
                <a:ea typeface="华文楷体" pitchFamily="2" charset="-122"/>
              </a:rPr>
              <a:t>、未提交检索报告的。</a:t>
            </a:r>
          </a:p>
          <a:p>
            <a:pPr>
              <a:buNone/>
            </a:pPr>
            <a:r>
              <a:rPr lang="en-US" altLang="en-US" sz="2800" b="1" dirty="0" smtClean="0">
                <a:solidFill>
                  <a:srgbClr val="151001"/>
                </a:solidFill>
                <a:latin typeface="华文楷体" pitchFamily="2" charset="-122"/>
                <a:ea typeface="华文楷体" pitchFamily="2" charset="-122"/>
              </a:rPr>
              <a:t> </a:t>
            </a:r>
            <a:endParaRPr lang="zh-CN" altLang="en-US" sz="2800" b="1" dirty="0" smtClean="0">
              <a:solidFill>
                <a:srgbClr val="151001"/>
              </a:solidFill>
              <a:latin typeface="华文楷体" pitchFamily="2" charset="-122"/>
              <a:ea typeface="华文楷体" pitchFamily="2"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idx="1"/>
          </p:nvPr>
        </p:nvSpPr>
        <p:spPr>
          <a:xfrm>
            <a:off x="642910" y="500042"/>
            <a:ext cx="7929618" cy="5760640"/>
          </a:xfrm>
        </p:spPr>
        <p:txBody>
          <a:bodyPr/>
          <a:lstStyle/>
          <a:p>
            <a:pPr eaLnBrk="1" hangingPunct="1">
              <a:buFontTx/>
              <a:buNone/>
            </a:pPr>
            <a:r>
              <a:rPr lang="zh-CN" altLang="zh-CN" sz="2800" b="1" dirty="0" smtClean="0">
                <a:solidFill>
                  <a:srgbClr val="0000FF"/>
                </a:solidFill>
                <a:latin typeface="华文楷体" pitchFamily="2" charset="-122"/>
                <a:ea typeface="华文楷体" pitchFamily="2" charset="-122"/>
              </a:rPr>
              <a:t>技术发明奖项目形式审查不合格内容：</a:t>
            </a:r>
            <a:endParaRPr lang="en-US" altLang="zh-CN" sz="2800" b="1" dirty="0" smtClean="0">
              <a:solidFill>
                <a:srgbClr val="0000FF"/>
              </a:solidFill>
              <a:latin typeface="华文楷体" pitchFamily="2" charset="-122"/>
              <a:ea typeface="华文楷体" pitchFamily="2" charset="-122"/>
            </a:endParaRPr>
          </a:p>
          <a:p>
            <a:pPr>
              <a:buNone/>
            </a:pPr>
            <a:r>
              <a:rPr lang="en-US" altLang="en-US" sz="2800" b="1" dirty="0" smtClean="0">
                <a:solidFill>
                  <a:srgbClr val="151001"/>
                </a:solidFill>
                <a:latin typeface="华文楷体" pitchFamily="2" charset="-122"/>
                <a:ea typeface="华文楷体" pitchFamily="2" charset="-122"/>
              </a:rPr>
              <a:t> 1</a:t>
            </a:r>
            <a:r>
              <a:rPr lang="zh-CN" altLang="en-US" sz="2800" b="1" dirty="0" smtClean="0">
                <a:solidFill>
                  <a:srgbClr val="151001"/>
                </a:solidFill>
                <a:latin typeface="华文楷体" pitchFamily="2" charset="-122"/>
                <a:ea typeface="华文楷体" pitchFamily="2" charset="-122"/>
              </a:rPr>
              <a:t>、</a:t>
            </a:r>
            <a:r>
              <a:rPr lang="en-US" altLang="zh-CN"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a:t>
            </a:r>
            <a:r>
              <a:rPr lang="en-US" altLang="en-US" sz="2800" b="1" dirty="0" smtClean="0">
                <a:solidFill>
                  <a:srgbClr val="151001"/>
                </a:solidFill>
                <a:latin typeface="华文楷体" pitchFamily="2" charset="-122"/>
                <a:ea typeface="华文楷体" pitchFamily="2" charset="-122"/>
              </a:rPr>
              <a:t>2014</a:t>
            </a:r>
            <a:r>
              <a:rPr lang="zh-CN" altLang="en-US" sz="2800" b="1" dirty="0" smtClean="0">
                <a:solidFill>
                  <a:srgbClr val="151001"/>
                </a:solidFill>
                <a:latin typeface="华文楷体" pitchFamily="2" charset="-122"/>
                <a:ea typeface="华文楷体" pitchFamily="2" charset="-122"/>
              </a:rPr>
              <a:t>年初评通过自行要求撤消的项目；</a:t>
            </a:r>
          </a:p>
          <a:p>
            <a:pPr>
              <a:buNone/>
            </a:pPr>
            <a:r>
              <a:rPr lang="en-US" altLang="en-US" sz="2800" b="1" dirty="0" smtClean="0">
                <a:solidFill>
                  <a:srgbClr val="151001"/>
                </a:solidFill>
                <a:latin typeface="华文楷体" pitchFamily="2" charset="-122"/>
                <a:ea typeface="华文楷体" pitchFamily="2" charset="-122"/>
              </a:rPr>
              <a:t> 2</a:t>
            </a:r>
            <a:r>
              <a:rPr lang="zh-CN" altLang="en-US" sz="2800" b="1" dirty="0" smtClean="0">
                <a:solidFill>
                  <a:srgbClr val="151001"/>
                </a:solidFill>
                <a:latin typeface="华文楷体" pitchFamily="2" charset="-122"/>
                <a:ea typeface="华文楷体" pitchFamily="2" charset="-122"/>
              </a:rPr>
              <a:t>、完成人未在“主要完成人情况”表上签名、且无说明的；</a:t>
            </a:r>
          </a:p>
          <a:p>
            <a:pPr>
              <a:buNone/>
            </a:pPr>
            <a:r>
              <a:rPr lang="en-US" altLang="en-US" sz="2800" b="1" dirty="0" smtClean="0">
                <a:solidFill>
                  <a:srgbClr val="151001"/>
                </a:solidFill>
                <a:latin typeface="华文楷体" pitchFamily="2" charset="-122"/>
                <a:ea typeface="华文楷体" pitchFamily="2" charset="-122"/>
              </a:rPr>
              <a:t> 3</a:t>
            </a:r>
            <a:r>
              <a:rPr lang="zh-CN" altLang="en-US" sz="2800" b="1" dirty="0" smtClean="0">
                <a:solidFill>
                  <a:srgbClr val="151001"/>
                </a:solidFill>
                <a:latin typeface="华文楷体" pitchFamily="2" charset="-122"/>
                <a:ea typeface="华文楷体" pitchFamily="2" charset="-122"/>
              </a:rPr>
              <a:t>、完成单位未在“主要完成单位情况表”上盖章、且无说明的；</a:t>
            </a:r>
          </a:p>
          <a:p>
            <a:pPr>
              <a:buNone/>
            </a:pPr>
            <a:r>
              <a:rPr lang="en-US" altLang="en-US" sz="2800" b="1" dirty="0" smtClean="0">
                <a:solidFill>
                  <a:srgbClr val="151001"/>
                </a:solidFill>
                <a:latin typeface="华文楷体" pitchFamily="2" charset="-122"/>
                <a:ea typeface="华文楷体" pitchFamily="2" charset="-122"/>
              </a:rPr>
              <a:t> 4</a:t>
            </a:r>
            <a:r>
              <a:rPr lang="zh-CN" altLang="en-US" sz="2800" b="1" dirty="0" smtClean="0">
                <a:solidFill>
                  <a:srgbClr val="151001"/>
                </a:solidFill>
                <a:latin typeface="华文楷体" pitchFamily="2" charset="-122"/>
                <a:ea typeface="华文楷体" pitchFamily="2" charset="-122"/>
              </a:rPr>
              <a:t>、推荐单位（推荐专家）未填写推荐意见或未签章的；</a:t>
            </a:r>
          </a:p>
          <a:p>
            <a:pPr>
              <a:buNone/>
            </a:pPr>
            <a:r>
              <a:rPr lang="en-US" altLang="en-US" sz="2800" b="1" dirty="0" smtClean="0">
                <a:solidFill>
                  <a:srgbClr val="151001"/>
                </a:solidFill>
                <a:latin typeface="华文楷体" pitchFamily="2" charset="-122"/>
                <a:ea typeface="华文楷体" pitchFamily="2" charset="-122"/>
              </a:rPr>
              <a:t> 5</a:t>
            </a:r>
            <a:r>
              <a:rPr lang="zh-CN" altLang="en-US" sz="2800" b="1" dirty="0" smtClean="0">
                <a:solidFill>
                  <a:srgbClr val="151001"/>
                </a:solidFill>
                <a:latin typeface="华文楷体" pitchFamily="2" charset="-122"/>
                <a:ea typeface="华文楷体" pitchFamily="2" charset="-122"/>
              </a:rPr>
              <a:t>、推荐项目整体技术未应用或应用不足两年的（首次应用必须在</a:t>
            </a:r>
            <a:r>
              <a:rPr lang="en-US" altLang="en-US"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a:t>
            </a:r>
            <a:r>
              <a:rPr lang="en-US" altLang="en-US" sz="2800" b="1" dirty="0" smtClean="0">
                <a:solidFill>
                  <a:srgbClr val="151001"/>
                </a:solidFill>
                <a:latin typeface="华文楷体" pitchFamily="2" charset="-122"/>
                <a:ea typeface="华文楷体" pitchFamily="2" charset="-122"/>
              </a:rPr>
              <a:t>31</a:t>
            </a:r>
            <a:r>
              <a:rPr lang="zh-CN" altLang="en-US" sz="2800" b="1" dirty="0" smtClean="0">
                <a:solidFill>
                  <a:srgbClr val="151001"/>
                </a:solidFill>
                <a:latin typeface="华文楷体" pitchFamily="2" charset="-122"/>
                <a:ea typeface="华文楷体" pitchFamily="2" charset="-122"/>
              </a:rPr>
              <a:t>日以前）；</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内容占位符 2"/>
          <p:cNvSpPr>
            <a:spLocks noGrp="1"/>
          </p:cNvSpPr>
          <p:nvPr>
            <p:ph idx="1"/>
          </p:nvPr>
        </p:nvSpPr>
        <p:spPr>
          <a:xfrm>
            <a:off x="785786" y="620688"/>
            <a:ext cx="7715304" cy="5544616"/>
          </a:xfrm>
        </p:spPr>
        <p:txBody>
          <a:bodyPr/>
          <a:lstStyle/>
          <a:p>
            <a:pPr>
              <a:lnSpc>
                <a:spcPts val="4500"/>
              </a:lnSpc>
              <a:buNone/>
            </a:pPr>
            <a:r>
              <a:rPr lang="en-US" altLang="en-US" sz="2800" b="1" dirty="0" smtClean="0">
                <a:solidFill>
                  <a:srgbClr val="151001"/>
                </a:solidFill>
                <a:latin typeface="华文楷体" pitchFamily="2" charset="-122"/>
                <a:ea typeface="华文楷体" pitchFamily="2" charset="-122"/>
              </a:rPr>
              <a:t> 6</a:t>
            </a:r>
            <a:r>
              <a:rPr lang="zh-CN" altLang="en-US" sz="2800" b="1" dirty="0" smtClean="0">
                <a:solidFill>
                  <a:srgbClr val="151001"/>
                </a:solidFill>
                <a:latin typeface="华文楷体" pitchFamily="2" charset="-122"/>
                <a:ea typeface="华文楷体" pitchFamily="2" charset="-122"/>
              </a:rPr>
              <a:t>、对于论文著作的通讯作者不是主要完成人，未提交该通讯作者的书面同意书的；</a:t>
            </a:r>
          </a:p>
          <a:p>
            <a:pPr>
              <a:lnSpc>
                <a:spcPts val="4500"/>
              </a:lnSpc>
              <a:buNone/>
            </a:pPr>
            <a:r>
              <a:rPr lang="en-US" altLang="en-US" sz="2800" b="1" dirty="0" smtClean="0">
                <a:solidFill>
                  <a:srgbClr val="151001"/>
                </a:solidFill>
                <a:latin typeface="华文楷体" pitchFamily="2" charset="-122"/>
                <a:ea typeface="华文楷体" pitchFamily="2" charset="-122"/>
              </a:rPr>
              <a:t> 7</a:t>
            </a:r>
            <a:r>
              <a:rPr lang="zh-CN" altLang="en-US" sz="2800" b="1" dirty="0" smtClean="0">
                <a:solidFill>
                  <a:srgbClr val="151001"/>
                </a:solidFill>
                <a:latin typeface="华文楷体" pitchFamily="2" charset="-122"/>
                <a:ea typeface="华文楷体" pitchFamily="2" charset="-122"/>
              </a:rPr>
              <a:t>、按照规定需要行政审批要求的项目，未提交相关部门审批证明的；</a:t>
            </a:r>
          </a:p>
          <a:p>
            <a:pPr>
              <a:lnSpc>
                <a:spcPts val="4500"/>
              </a:lnSpc>
              <a:buNone/>
            </a:pPr>
            <a:r>
              <a:rPr lang="en-US" altLang="en-US" sz="2800" b="1" dirty="0" smtClean="0">
                <a:solidFill>
                  <a:srgbClr val="151001"/>
                </a:solidFill>
                <a:latin typeface="华文楷体" pitchFamily="2" charset="-122"/>
                <a:ea typeface="华文楷体" pitchFamily="2" charset="-122"/>
              </a:rPr>
              <a:t> 8</a:t>
            </a:r>
            <a:r>
              <a:rPr lang="zh-CN" altLang="en-US" sz="2800" b="1" dirty="0" smtClean="0">
                <a:solidFill>
                  <a:srgbClr val="151001"/>
                </a:solidFill>
                <a:latin typeface="华文楷体" pitchFamily="2" charset="-122"/>
                <a:ea typeface="华文楷体" pitchFamily="2" charset="-122"/>
              </a:rPr>
              <a:t>、核心专利未授权的，未提供主要发明知识产权证明复印件的；</a:t>
            </a:r>
          </a:p>
          <a:p>
            <a:pPr>
              <a:lnSpc>
                <a:spcPts val="4500"/>
              </a:lnSpc>
              <a:buNone/>
            </a:pPr>
            <a:r>
              <a:rPr lang="en-US" altLang="en-US" sz="2800" b="1" dirty="0" smtClean="0">
                <a:solidFill>
                  <a:srgbClr val="151001"/>
                </a:solidFill>
                <a:latin typeface="华文楷体" pitchFamily="2" charset="-122"/>
                <a:ea typeface="华文楷体" pitchFamily="2" charset="-122"/>
              </a:rPr>
              <a:t> 9</a:t>
            </a:r>
            <a:r>
              <a:rPr lang="zh-CN" altLang="en-US" sz="2800" b="1" dirty="0" smtClean="0">
                <a:solidFill>
                  <a:srgbClr val="151001"/>
                </a:solidFill>
                <a:latin typeface="华文楷体" pitchFamily="2" charset="-122"/>
                <a:ea typeface="华文楷体" pitchFamily="2" charset="-122"/>
              </a:rPr>
              <a:t>、完成人未提交旁证材料证明本人贡献的，前三位完成人不是授权知识产权的持有人的（当该知识产权持有人数仅为</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人时除外）；</a:t>
            </a:r>
          </a:p>
          <a:p>
            <a:pPr eaLnBrk="1" hangingPunct="1">
              <a:buFontTx/>
              <a:buNone/>
            </a:pPr>
            <a:endParaRPr lang="zh-CN" altLang="zh-CN" dirty="0" smtClean="0">
              <a:solidFill>
                <a:srgbClr val="0000FF"/>
              </a:solidFill>
              <a:latin typeface="华文楷体" pitchFamily="2" charset="-122"/>
              <a:ea typeface="华文楷体" pitchFamily="2" charset="-122"/>
            </a:endParaRPr>
          </a:p>
          <a:p>
            <a:pPr eaLnBrk="1" hangingPunct="1">
              <a:buFontTx/>
              <a:buNone/>
            </a:pP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043608" y="1052736"/>
            <a:ext cx="7355160" cy="4896543"/>
          </a:xfrm>
        </p:spPr>
        <p:txBody>
          <a:bodyPr/>
          <a:lstStyle/>
          <a:p>
            <a:pPr>
              <a:lnSpc>
                <a:spcPct val="150000"/>
              </a:lnSpc>
              <a:buNone/>
            </a:pPr>
            <a:r>
              <a:rPr lang="en-US" altLang="en-US" sz="2800" b="1" dirty="0" smtClean="0">
                <a:solidFill>
                  <a:srgbClr val="151001"/>
                </a:solidFill>
                <a:latin typeface="华文楷体" pitchFamily="2" charset="-122"/>
                <a:ea typeface="华文楷体" pitchFamily="2" charset="-122"/>
              </a:rPr>
              <a:t> 10</a:t>
            </a:r>
            <a:r>
              <a:rPr lang="zh-CN" altLang="en-US" sz="2800" b="1" dirty="0" smtClean="0">
                <a:solidFill>
                  <a:srgbClr val="151001"/>
                </a:solidFill>
                <a:latin typeface="华文楷体" pitchFamily="2" charset="-122"/>
                <a:ea typeface="华文楷体" pitchFamily="2" charset="-122"/>
              </a:rPr>
              <a:t>、完成人的“对本项目创造性贡献”一栏没写明完成人对第几项技术发明作出贡献，以及“支撑材料”一栏缺少证明材料的；</a:t>
            </a:r>
          </a:p>
          <a:p>
            <a:pPr>
              <a:lnSpc>
                <a:spcPct val="150000"/>
              </a:lnSpc>
              <a:buNone/>
            </a:pPr>
            <a:r>
              <a:rPr lang="en-US" altLang="en-US" sz="2800" b="1" dirty="0" smtClean="0">
                <a:solidFill>
                  <a:srgbClr val="151001"/>
                </a:solidFill>
                <a:latin typeface="华文楷体" pitchFamily="2" charset="-122"/>
                <a:ea typeface="华文楷体" pitchFamily="2" charset="-122"/>
              </a:rPr>
              <a:t> 11</a:t>
            </a:r>
            <a:r>
              <a:rPr lang="zh-CN" altLang="en-US" sz="2800" b="1" dirty="0" smtClean="0">
                <a:solidFill>
                  <a:srgbClr val="151001"/>
                </a:solidFill>
                <a:latin typeface="华文楷体" pitchFamily="2" charset="-122"/>
                <a:ea typeface="华文楷体" pitchFamily="2" charset="-122"/>
              </a:rPr>
              <a:t>、电子版材料与书面材料不一致的；</a:t>
            </a:r>
          </a:p>
          <a:p>
            <a:pPr>
              <a:lnSpc>
                <a:spcPct val="150000"/>
              </a:lnSpc>
              <a:buNone/>
            </a:pPr>
            <a:r>
              <a:rPr lang="en-US" altLang="en-US" sz="2800" b="1" dirty="0" smtClean="0">
                <a:solidFill>
                  <a:srgbClr val="151001"/>
                </a:solidFill>
                <a:latin typeface="华文楷体" pitchFamily="2" charset="-122"/>
                <a:ea typeface="华文楷体" pitchFamily="2" charset="-122"/>
              </a:rPr>
              <a:t> 12</a:t>
            </a:r>
            <a:r>
              <a:rPr lang="zh-CN" altLang="en-US" sz="2800" b="1" dirty="0" smtClean="0">
                <a:solidFill>
                  <a:srgbClr val="151001"/>
                </a:solidFill>
                <a:latin typeface="华文楷体" pitchFamily="2" charset="-122"/>
                <a:ea typeface="华文楷体" pitchFamily="2" charset="-122"/>
              </a:rPr>
              <a:t>、经济效益未盖财务章的；</a:t>
            </a:r>
          </a:p>
          <a:p>
            <a:pPr>
              <a:lnSpc>
                <a:spcPct val="150000"/>
              </a:lnSpc>
              <a:buNone/>
            </a:pPr>
            <a:r>
              <a:rPr lang="en-US" altLang="en-US" sz="2800" b="1" dirty="0" smtClean="0">
                <a:solidFill>
                  <a:srgbClr val="151001"/>
                </a:solidFill>
                <a:latin typeface="华文楷体" pitchFamily="2" charset="-122"/>
                <a:ea typeface="华文楷体" pitchFamily="2" charset="-122"/>
              </a:rPr>
              <a:t> 13</a:t>
            </a:r>
            <a:r>
              <a:rPr lang="zh-CN" altLang="en-US" sz="2800" b="1" dirty="0" smtClean="0">
                <a:solidFill>
                  <a:srgbClr val="151001"/>
                </a:solidFill>
                <a:latin typeface="华文楷体" pitchFamily="2" charset="-122"/>
                <a:ea typeface="华文楷体" pitchFamily="2" charset="-122"/>
              </a:rPr>
              <a:t>、应用证明无原件的。</a:t>
            </a:r>
          </a:p>
          <a:p>
            <a:pPr>
              <a:buNone/>
            </a:pPr>
            <a:r>
              <a:rPr lang="en-US" altLang="en-US" sz="2800" b="1" dirty="0" smtClean="0">
                <a:solidFill>
                  <a:srgbClr val="151001"/>
                </a:solidFill>
                <a:latin typeface="华文楷体" pitchFamily="2" charset="-122"/>
                <a:ea typeface="华文楷体" pitchFamily="2" charset="-122"/>
              </a:rPr>
              <a:t> </a:t>
            </a:r>
            <a:endParaRPr lang="zh-CN" altLang="en-US" sz="2800" b="1" dirty="0" smtClean="0">
              <a:solidFill>
                <a:srgbClr val="151001"/>
              </a:solidFill>
              <a:latin typeface="华文楷体" pitchFamily="2" charset="-122"/>
              <a:ea typeface="华文楷体"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idx="1"/>
          </p:nvPr>
        </p:nvSpPr>
        <p:spPr>
          <a:xfrm>
            <a:off x="642910" y="642918"/>
            <a:ext cx="7929618" cy="5572164"/>
          </a:xfrm>
        </p:spPr>
        <p:txBody>
          <a:bodyPr/>
          <a:lstStyle/>
          <a:p>
            <a:pPr eaLnBrk="1" hangingPunct="1">
              <a:buFontTx/>
              <a:buNone/>
            </a:pPr>
            <a:r>
              <a:rPr lang="zh-CN" altLang="zh-CN" sz="2800" b="1" dirty="0" smtClean="0">
                <a:solidFill>
                  <a:srgbClr val="0000FF"/>
                </a:solidFill>
                <a:latin typeface="华文楷体" pitchFamily="2" charset="-122"/>
                <a:ea typeface="华文楷体" pitchFamily="2" charset="-122"/>
              </a:rPr>
              <a:t>科技进步奖项目形式审查不合格内容：</a:t>
            </a:r>
            <a:endParaRPr lang="en-US" altLang="zh-CN" sz="2800" b="1" dirty="0" smtClean="0">
              <a:solidFill>
                <a:srgbClr val="0000FF"/>
              </a:solidFill>
              <a:latin typeface="华文楷体" pitchFamily="2" charset="-122"/>
              <a:ea typeface="华文楷体" pitchFamily="2" charset="-122"/>
            </a:endParaRPr>
          </a:p>
          <a:p>
            <a:pPr>
              <a:lnSpc>
                <a:spcPts val="4500"/>
              </a:lnSpc>
              <a:buNone/>
            </a:pPr>
            <a:r>
              <a:rPr lang="en-US" altLang="en-US" sz="2800" b="1" dirty="0" smtClean="0">
                <a:solidFill>
                  <a:srgbClr val="151001"/>
                </a:solidFill>
                <a:latin typeface="华文楷体" pitchFamily="2" charset="-122"/>
                <a:ea typeface="华文楷体" pitchFamily="2" charset="-122"/>
              </a:rPr>
              <a:t> 1</a:t>
            </a:r>
            <a:r>
              <a:rPr lang="zh-CN" altLang="en-US" sz="2800" b="1" dirty="0" smtClean="0">
                <a:solidFill>
                  <a:srgbClr val="151001"/>
                </a:solidFill>
                <a:latin typeface="华文楷体" pitchFamily="2" charset="-122"/>
                <a:ea typeface="华文楷体" pitchFamily="2" charset="-122"/>
              </a:rPr>
              <a:t>、</a:t>
            </a:r>
            <a:r>
              <a:rPr lang="en-US" altLang="zh-CN"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a:t>
            </a:r>
            <a:r>
              <a:rPr lang="en-US" altLang="en-US" sz="2800" b="1" dirty="0" smtClean="0">
                <a:solidFill>
                  <a:srgbClr val="151001"/>
                </a:solidFill>
                <a:latin typeface="华文楷体" pitchFamily="2" charset="-122"/>
                <a:ea typeface="华文楷体" pitchFamily="2" charset="-122"/>
              </a:rPr>
              <a:t>2014</a:t>
            </a:r>
            <a:r>
              <a:rPr lang="zh-CN" altLang="en-US" sz="2800" b="1" dirty="0" smtClean="0">
                <a:solidFill>
                  <a:srgbClr val="151001"/>
                </a:solidFill>
                <a:latin typeface="华文楷体" pitchFamily="2" charset="-122"/>
                <a:ea typeface="华文楷体" pitchFamily="2" charset="-122"/>
              </a:rPr>
              <a:t>年初评通过自行要求撤消的项目；</a:t>
            </a:r>
          </a:p>
          <a:p>
            <a:pPr>
              <a:lnSpc>
                <a:spcPts val="4500"/>
              </a:lnSpc>
              <a:buNone/>
            </a:pPr>
            <a:r>
              <a:rPr lang="en-US" altLang="en-US" sz="2800" b="1" dirty="0" smtClean="0">
                <a:solidFill>
                  <a:srgbClr val="151001"/>
                </a:solidFill>
                <a:latin typeface="华文楷体" pitchFamily="2" charset="-122"/>
                <a:ea typeface="华文楷体" pitchFamily="2" charset="-122"/>
              </a:rPr>
              <a:t> 2</a:t>
            </a:r>
            <a:r>
              <a:rPr lang="zh-CN" altLang="en-US" sz="2800" b="1" dirty="0" smtClean="0">
                <a:solidFill>
                  <a:srgbClr val="151001"/>
                </a:solidFill>
                <a:latin typeface="华文楷体" pitchFamily="2" charset="-122"/>
                <a:ea typeface="华文楷体" pitchFamily="2" charset="-122"/>
              </a:rPr>
              <a:t>、完成人未在“主要完成人情况”表上签名、且无说明的；</a:t>
            </a:r>
          </a:p>
          <a:p>
            <a:pPr>
              <a:lnSpc>
                <a:spcPts val="4500"/>
              </a:lnSpc>
              <a:buNone/>
            </a:pPr>
            <a:r>
              <a:rPr lang="en-US" altLang="en-US" sz="2800" b="1" dirty="0" smtClean="0">
                <a:solidFill>
                  <a:srgbClr val="151001"/>
                </a:solidFill>
                <a:latin typeface="华文楷体" pitchFamily="2" charset="-122"/>
                <a:ea typeface="华文楷体" pitchFamily="2" charset="-122"/>
              </a:rPr>
              <a:t> 3</a:t>
            </a:r>
            <a:r>
              <a:rPr lang="zh-CN" altLang="en-US" sz="2800" b="1" dirty="0" smtClean="0">
                <a:solidFill>
                  <a:srgbClr val="151001"/>
                </a:solidFill>
                <a:latin typeface="华文楷体" pitchFamily="2" charset="-122"/>
                <a:ea typeface="华文楷体" pitchFamily="2" charset="-122"/>
              </a:rPr>
              <a:t>、完成单位未在“主要完成单位情况表”上盖章、且无说明的；</a:t>
            </a:r>
          </a:p>
          <a:p>
            <a:pPr>
              <a:lnSpc>
                <a:spcPts val="4500"/>
              </a:lnSpc>
              <a:buNone/>
            </a:pPr>
            <a:r>
              <a:rPr lang="en-US" altLang="en-US" sz="2800" b="1" dirty="0" smtClean="0">
                <a:solidFill>
                  <a:srgbClr val="151001"/>
                </a:solidFill>
                <a:latin typeface="华文楷体" pitchFamily="2" charset="-122"/>
                <a:ea typeface="华文楷体" pitchFamily="2" charset="-122"/>
              </a:rPr>
              <a:t> 4</a:t>
            </a:r>
            <a:r>
              <a:rPr lang="zh-CN" altLang="en-US" sz="2800" b="1" dirty="0" smtClean="0">
                <a:solidFill>
                  <a:srgbClr val="151001"/>
                </a:solidFill>
                <a:latin typeface="华文楷体" pitchFamily="2" charset="-122"/>
                <a:ea typeface="华文楷体" pitchFamily="2" charset="-122"/>
              </a:rPr>
              <a:t>、推荐单位未填写推荐意见或未盖公章的；</a:t>
            </a:r>
          </a:p>
          <a:p>
            <a:pPr>
              <a:lnSpc>
                <a:spcPts val="4500"/>
              </a:lnSpc>
              <a:buNone/>
            </a:pPr>
            <a:r>
              <a:rPr lang="en-US" altLang="en-US" sz="2800" b="1" dirty="0" smtClean="0">
                <a:solidFill>
                  <a:srgbClr val="151001"/>
                </a:solidFill>
                <a:latin typeface="华文楷体" pitchFamily="2" charset="-122"/>
                <a:ea typeface="华文楷体" pitchFamily="2" charset="-122"/>
              </a:rPr>
              <a:t> 5</a:t>
            </a:r>
            <a:r>
              <a:rPr lang="zh-CN" altLang="en-US" sz="2800" b="1" dirty="0" smtClean="0">
                <a:solidFill>
                  <a:srgbClr val="151001"/>
                </a:solidFill>
                <a:latin typeface="华文楷体" pitchFamily="2" charset="-122"/>
                <a:ea typeface="华文楷体" pitchFamily="2" charset="-122"/>
              </a:rPr>
              <a:t>、推荐项目整体技术未应用或应用不足两年的（首次应用必须在</a:t>
            </a:r>
            <a:r>
              <a:rPr lang="en-US" altLang="en-US"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a:t>
            </a:r>
            <a:r>
              <a:rPr lang="en-US" altLang="en-US" sz="2800" b="1" dirty="0" smtClean="0">
                <a:solidFill>
                  <a:srgbClr val="151001"/>
                </a:solidFill>
                <a:latin typeface="华文楷体" pitchFamily="2" charset="-122"/>
                <a:ea typeface="华文楷体" pitchFamily="2" charset="-122"/>
              </a:rPr>
              <a:t>31</a:t>
            </a:r>
            <a:r>
              <a:rPr lang="zh-CN" altLang="en-US" sz="2800" b="1" dirty="0" smtClean="0">
                <a:solidFill>
                  <a:srgbClr val="151001"/>
                </a:solidFill>
                <a:latin typeface="华文楷体" pitchFamily="2" charset="-122"/>
                <a:ea typeface="华文楷体" pitchFamily="2" charset="-122"/>
              </a:rPr>
              <a:t>日以前）；</a:t>
            </a:r>
          </a:p>
          <a:p>
            <a:pPr eaLnBrk="1" hangingPunct="1">
              <a:buFontTx/>
              <a:buNone/>
            </a:pPr>
            <a:endParaRPr lang="zh-CN" altLang="zh-CN" dirty="0" smtClean="0">
              <a:solidFill>
                <a:srgbClr val="0000FF"/>
              </a:solidFill>
              <a:latin typeface="华文楷体" pitchFamily="2" charset="-122"/>
              <a:ea typeface="华文楷体" pitchFamily="2" charset="-122"/>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内容占位符 2"/>
          <p:cNvSpPr>
            <a:spLocks noGrp="1"/>
          </p:cNvSpPr>
          <p:nvPr>
            <p:ph idx="1"/>
          </p:nvPr>
        </p:nvSpPr>
        <p:spPr>
          <a:xfrm>
            <a:off x="642910" y="714356"/>
            <a:ext cx="8001056" cy="5832648"/>
          </a:xfrm>
        </p:spPr>
        <p:txBody>
          <a:bodyPr/>
          <a:lstStyle/>
          <a:p>
            <a:pPr>
              <a:lnSpc>
                <a:spcPct val="150000"/>
              </a:lnSpc>
              <a:buNone/>
            </a:pPr>
            <a:r>
              <a:rPr lang="en-US" altLang="en-US" sz="2800" b="1" dirty="0" smtClean="0">
                <a:solidFill>
                  <a:srgbClr val="151001"/>
                </a:solidFill>
                <a:latin typeface="华文楷体" pitchFamily="2" charset="-122"/>
                <a:ea typeface="华文楷体" pitchFamily="2" charset="-122"/>
              </a:rPr>
              <a:t> 6</a:t>
            </a:r>
            <a:r>
              <a:rPr lang="zh-CN" altLang="en-US" sz="2800" b="1" dirty="0" smtClean="0">
                <a:solidFill>
                  <a:srgbClr val="151001"/>
                </a:solidFill>
                <a:latin typeface="华文楷体" pitchFamily="2" charset="-122"/>
                <a:ea typeface="华文楷体" pitchFamily="2" charset="-122"/>
              </a:rPr>
              <a:t>、对于论文著作的通讯作者不是主要完成人，未提交该通讯作者的书面同意书的；</a:t>
            </a:r>
          </a:p>
          <a:p>
            <a:pPr>
              <a:lnSpc>
                <a:spcPct val="150000"/>
              </a:lnSpc>
              <a:buNone/>
            </a:pPr>
            <a:r>
              <a:rPr lang="en-US" altLang="en-US" sz="2800" b="1" dirty="0" smtClean="0">
                <a:solidFill>
                  <a:srgbClr val="151001"/>
                </a:solidFill>
                <a:latin typeface="华文楷体" pitchFamily="2" charset="-122"/>
                <a:ea typeface="华文楷体" pitchFamily="2" charset="-122"/>
              </a:rPr>
              <a:t> 7</a:t>
            </a:r>
            <a:r>
              <a:rPr lang="zh-CN" altLang="en-US" sz="2800" b="1" dirty="0" smtClean="0">
                <a:solidFill>
                  <a:srgbClr val="151001"/>
                </a:solidFill>
                <a:latin typeface="华文楷体" pitchFamily="2" charset="-122"/>
                <a:ea typeface="华文楷体" pitchFamily="2" charset="-122"/>
              </a:rPr>
              <a:t>、土木建筑工程类项目（包括相关的单项技术成果）工程验收不足两年的（对应条件：工程验收必须在</a:t>
            </a:r>
            <a:r>
              <a:rPr lang="en-US" altLang="en-US"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a:t>
            </a:r>
            <a:r>
              <a:rPr lang="en-US" altLang="en-US" sz="2800" b="1" dirty="0" smtClean="0">
                <a:solidFill>
                  <a:srgbClr val="151001"/>
                </a:solidFill>
                <a:latin typeface="华文楷体" pitchFamily="2" charset="-122"/>
                <a:ea typeface="华文楷体" pitchFamily="2" charset="-122"/>
              </a:rPr>
              <a:t>31</a:t>
            </a:r>
            <a:r>
              <a:rPr lang="zh-CN" altLang="en-US" sz="2800" b="1" dirty="0" smtClean="0">
                <a:solidFill>
                  <a:srgbClr val="151001"/>
                </a:solidFill>
                <a:latin typeface="华文楷体" pitchFamily="2" charset="-122"/>
                <a:ea typeface="华文楷体" pitchFamily="2" charset="-122"/>
              </a:rPr>
              <a:t>日以前）；</a:t>
            </a:r>
          </a:p>
          <a:p>
            <a:pPr>
              <a:lnSpc>
                <a:spcPct val="150000"/>
              </a:lnSpc>
              <a:buNone/>
            </a:pPr>
            <a:r>
              <a:rPr lang="en-US" altLang="en-US" sz="2800" b="1" dirty="0" smtClean="0">
                <a:solidFill>
                  <a:srgbClr val="151001"/>
                </a:solidFill>
                <a:latin typeface="华文楷体" pitchFamily="2" charset="-122"/>
                <a:ea typeface="华文楷体" pitchFamily="2" charset="-122"/>
              </a:rPr>
              <a:t> 8</a:t>
            </a:r>
            <a:r>
              <a:rPr lang="zh-CN" altLang="en-US" sz="2800" b="1" dirty="0" smtClean="0">
                <a:solidFill>
                  <a:srgbClr val="151001"/>
                </a:solidFill>
                <a:latin typeface="华文楷体" pitchFamily="2" charset="-122"/>
                <a:ea typeface="华文楷体" pitchFamily="2" charset="-122"/>
              </a:rPr>
              <a:t>、土木建筑工程类项目没提交工程验收报告的；</a:t>
            </a:r>
          </a:p>
          <a:p>
            <a:pPr>
              <a:lnSpc>
                <a:spcPct val="150000"/>
              </a:lnSpc>
              <a:buNone/>
            </a:pPr>
            <a:r>
              <a:rPr lang="en-US" altLang="en-US" sz="2800" b="1" dirty="0" smtClean="0">
                <a:solidFill>
                  <a:srgbClr val="151001"/>
                </a:solidFill>
                <a:latin typeface="华文楷体" pitchFamily="2" charset="-122"/>
                <a:ea typeface="华文楷体" pitchFamily="2" charset="-122"/>
              </a:rPr>
              <a:t> 9</a:t>
            </a:r>
            <a:r>
              <a:rPr lang="zh-CN" altLang="en-US" sz="2800" b="1" dirty="0" smtClean="0">
                <a:solidFill>
                  <a:srgbClr val="151001"/>
                </a:solidFill>
                <a:latin typeface="华文楷体" pitchFamily="2" charset="-122"/>
                <a:ea typeface="华文楷体" pitchFamily="2" charset="-122"/>
              </a:rPr>
              <a:t>、按照规定需要行政审批要求的项目，未提交相关部门审批证明的；</a:t>
            </a:r>
          </a:p>
          <a:p>
            <a:pPr eaLnBrk="1" hangingPunct="1">
              <a:buFontTx/>
              <a:buNone/>
            </a:pP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内容占位符 2"/>
          <p:cNvSpPr>
            <a:spLocks noGrp="1"/>
          </p:cNvSpPr>
          <p:nvPr>
            <p:ph idx="1"/>
          </p:nvPr>
        </p:nvSpPr>
        <p:spPr>
          <a:xfrm>
            <a:off x="785786" y="785794"/>
            <a:ext cx="7572428" cy="5091478"/>
          </a:xfrm>
        </p:spPr>
        <p:txBody>
          <a:bodyPr/>
          <a:lstStyle/>
          <a:p>
            <a:pPr>
              <a:lnSpc>
                <a:spcPts val="4500"/>
              </a:lnSpc>
              <a:buNone/>
            </a:pPr>
            <a:r>
              <a:rPr lang="en-US" altLang="en-US" sz="2800" b="1" dirty="0" smtClean="0">
                <a:solidFill>
                  <a:srgbClr val="151001"/>
                </a:solidFill>
                <a:latin typeface="华文楷体" pitchFamily="2" charset="-122"/>
                <a:ea typeface="华文楷体" pitchFamily="2" charset="-122"/>
              </a:rPr>
              <a:t> 10</a:t>
            </a:r>
            <a:r>
              <a:rPr lang="zh-CN" altLang="en-US" sz="2800" b="1" dirty="0" smtClean="0">
                <a:solidFill>
                  <a:srgbClr val="151001"/>
                </a:solidFill>
                <a:latin typeface="华文楷体" pitchFamily="2" charset="-122"/>
                <a:ea typeface="华文楷体" pitchFamily="2" charset="-122"/>
              </a:rPr>
              <a:t>、完成人在“对本项目创造性贡献”一栏没写明本人对第几项科技创新作出贡献，以及“支撑材料”一栏缺少证明材料的；</a:t>
            </a:r>
          </a:p>
          <a:p>
            <a:pPr>
              <a:lnSpc>
                <a:spcPts val="4500"/>
              </a:lnSpc>
              <a:buNone/>
            </a:pPr>
            <a:r>
              <a:rPr lang="en-US" altLang="en-US" sz="2800" b="1" dirty="0" smtClean="0">
                <a:solidFill>
                  <a:srgbClr val="151001"/>
                </a:solidFill>
                <a:latin typeface="华文楷体" pitchFamily="2" charset="-122"/>
                <a:ea typeface="华文楷体" pitchFamily="2" charset="-122"/>
              </a:rPr>
              <a:t> 11</a:t>
            </a:r>
            <a:r>
              <a:rPr lang="zh-CN" altLang="en-US" sz="2800" b="1" dirty="0" smtClean="0">
                <a:solidFill>
                  <a:srgbClr val="151001"/>
                </a:solidFill>
                <a:latin typeface="华文楷体" pitchFamily="2" charset="-122"/>
                <a:ea typeface="华文楷体" pitchFamily="2" charset="-122"/>
              </a:rPr>
              <a:t>、科普作品出版时间不足两年的（对应条件：出版时间必须在</a:t>
            </a:r>
            <a:r>
              <a:rPr lang="en-US" altLang="en-US" sz="2800" b="1" dirty="0" smtClean="0">
                <a:solidFill>
                  <a:srgbClr val="151001"/>
                </a:solidFill>
                <a:latin typeface="华文楷体" pitchFamily="2" charset="-122"/>
                <a:ea typeface="华文楷体" pitchFamily="2" charset="-122"/>
              </a:rPr>
              <a:t>2013</a:t>
            </a:r>
            <a:r>
              <a:rPr lang="zh-CN" altLang="en-US" sz="2800" b="1" dirty="0" smtClean="0">
                <a:solidFill>
                  <a:srgbClr val="151001"/>
                </a:solidFill>
                <a:latin typeface="华文楷体" pitchFamily="2" charset="-122"/>
                <a:ea typeface="华文楷体" pitchFamily="2" charset="-122"/>
              </a:rPr>
              <a:t>年</a:t>
            </a:r>
            <a:r>
              <a:rPr lang="en-US" altLang="en-US" sz="2800" b="1" dirty="0" smtClean="0">
                <a:solidFill>
                  <a:srgbClr val="151001"/>
                </a:solidFill>
                <a:latin typeface="华文楷体" pitchFamily="2" charset="-122"/>
                <a:ea typeface="华文楷体" pitchFamily="2" charset="-122"/>
              </a:rPr>
              <a:t>1</a:t>
            </a:r>
            <a:r>
              <a:rPr lang="zh-CN" altLang="en-US" sz="2800" b="1" dirty="0" smtClean="0">
                <a:solidFill>
                  <a:srgbClr val="151001"/>
                </a:solidFill>
                <a:latin typeface="华文楷体" pitchFamily="2" charset="-122"/>
                <a:ea typeface="华文楷体" pitchFamily="2" charset="-122"/>
              </a:rPr>
              <a:t>月</a:t>
            </a:r>
            <a:r>
              <a:rPr lang="en-US" altLang="en-US" sz="2800" b="1" dirty="0" smtClean="0">
                <a:solidFill>
                  <a:srgbClr val="151001"/>
                </a:solidFill>
                <a:latin typeface="华文楷体" pitchFamily="2" charset="-122"/>
                <a:ea typeface="华文楷体" pitchFamily="2" charset="-122"/>
              </a:rPr>
              <a:t>31</a:t>
            </a:r>
            <a:r>
              <a:rPr lang="zh-CN" altLang="en-US" sz="2800" b="1" dirty="0" smtClean="0">
                <a:solidFill>
                  <a:srgbClr val="151001"/>
                </a:solidFill>
                <a:latin typeface="华文楷体" pitchFamily="2" charset="-122"/>
                <a:ea typeface="华文楷体" pitchFamily="2" charset="-122"/>
              </a:rPr>
              <a:t>日以前）；</a:t>
            </a:r>
          </a:p>
          <a:p>
            <a:pPr>
              <a:lnSpc>
                <a:spcPts val="4500"/>
              </a:lnSpc>
              <a:buNone/>
            </a:pPr>
            <a:r>
              <a:rPr lang="en-US" altLang="en-US" sz="2800" b="1" dirty="0" smtClean="0">
                <a:solidFill>
                  <a:srgbClr val="151001"/>
                </a:solidFill>
                <a:latin typeface="华文楷体" pitchFamily="2" charset="-122"/>
                <a:ea typeface="华文楷体" pitchFamily="2" charset="-122"/>
              </a:rPr>
              <a:t> 12</a:t>
            </a:r>
            <a:r>
              <a:rPr lang="zh-CN" altLang="en-US" sz="2800" b="1" dirty="0" smtClean="0">
                <a:solidFill>
                  <a:srgbClr val="151001"/>
                </a:solidFill>
                <a:latin typeface="华文楷体" pitchFamily="2" charset="-122"/>
                <a:ea typeface="华文楷体" pitchFamily="2" charset="-122"/>
              </a:rPr>
              <a:t>、科普作品出版时间在</a:t>
            </a:r>
            <a:r>
              <a:rPr lang="en-US" altLang="en-US" sz="2800" b="1" dirty="0" smtClean="0">
                <a:solidFill>
                  <a:srgbClr val="151001"/>
                </a:solidFill>
                <a:latin typeface="华文楷体" pitchFamily="2" charset="-122"/>
                <a:ea typeface="华文楷体" pitchFamily="2" charset="-122"/>
              </a:rPr>
              <a:t>2000</a:t>
            </a:r>
            <a:r>
              <a:rPr lang="zh-CN" altLang="en-US" sz="2800" b="1" dirty="0" smtClean="0">
                <a:solidFill>
                  <a:srgbClr val="151001"/>
                </a:solidFill>
                <a:latin typeface="华文楷体" pitchFamily="2" charset="-122"/>
                <a:ea typeface="华文楷体" pitchFamily="2" charset="-122"/>
              </a:rPr>
              <a:t>年以前的；</a:t>
            </a:r>
          </a:p>
          <a:p>
            <a:pPr>
              <a:lnSpc>
                <a:spcPts val="4500"/>
              </a:lnSpc>
              <a:buNone/>
            </a:pPr>
            <a:r>
              <a:rPr lang="en-US" altLang="en-US" sz="2800" b="1" dirty="0" smtClean="0">
                <a:solidFill>
                  <a:srgbClr val="151001"/>
                </a:solidFill>
                <a:latin typeface="华文楷体" pitchFamily="2" charset="-122"/>
                <a:ea typeface="华文楷体" pitchFamily="2" charset="-122"/>
              </a:rPr>
              <a:t> 13</a:t>
            </a:r>
            <a:r>
              <a:rPr lang="zh-CN" altLang="en-US" sz="2800" b="1" dirty="0" smtClean="0">
                <a:solidFill>
                  <a:srgbClr val="151001"/>
                </a:solidFill>
                <a:latin typeface="华文楷体" pitchFamily="2" charset="-122"/>
                <a:ea typeface="华文楷体" pitchFamily="2" charset="-122"/>
              </a:rPr>
              <a:t>、工人、农民类项目未提交证明其身份证明的；</a:t>
            </a:r>
          </a:p>
          <a:p>
            <a:pPr eaLnBrk="1" hangingPunct="1">
              <a:buFontTx/>
              <a:buNone/>
            </a:pPr>
            <a:endParaRPr lang="zh-CN" altLang="en-US" dirty="0" smtClean="0">
              <a:ea typeface="宋体" charset="-122"/>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785786" y="620688"/>
            <a:ext cx="7786742" cy="5880146"/>
          </a:xfrm>
        </p:spPr>
        <p:txBody>
          <a:bodyPr/>
          <a:lstStyle/>
          <a:p>
            <a:pPr>
              <a:lnSpc>
                <a:spcPts val="4500"/>
              </a:lnSpc>
              <a:buNone/>
            </a:pPr>
            <a:r>
              <a:rPr lang="en-US" altLang="en-US" sz="2800" b="1" dirty="0" smtClean="0">
                <a:solidFill>
                  <a:srgbClr val="151001"/>
                </a:solidFill>
                <a:latin typeface="华文楷体" pitchFamily="2" charset="-122"/>
                <a:ea typeface="华文楷体" pitchFamily="2" charset="-122"/>
              </a:rPr>
              <a:t> 14</a:t>
            </a:r>
            <a:r>
              <a:rPr lang="zh-CN" altLang="en-US" sz="2800" b="1" dirty="0" smtClean="0">
                <a:solidFill>
                  <a:srgbClr val="151001"/>
                </a:solidFill>
                <a:latin typeface="华文楷体" pitchFamily="2" charset="-122"/>
                <a:ea typeface="华文楷体" pitchFamily="2" charset="-122"/>
              </a:rPr>
              <a:t>、曾经在本市科技进步奖“工人农民技术创新”评审组获奖的完成人，再次在该评审组申报项目的；</a:t>
            </a:r>
          </a:p>
          <a:p>
            <a:pPr>
              <a:lnSpc>
                <a:spcPts val="4500"/>
              </a:lnSpc>
              <a:buNone/>
            </a:pPr>
            <a:r>
              <a:rPr lang="en-US" altLang="en-US" sz="2800" b="1" dirty="0" smtClean="0">
                <a:solidFill>
                  <a:srgbClr val="151001"/>
                </a:solidFill>
                <a:latin typeface="华文楷体" pitchFamily="2" charset="-122"/>
                <a:ea typeface="华文楷体" pitchFamily="2" charset="-122"/>
              </a:rPr>
              <a:t> 15</a:t>
            </a:r>
            <a:r>
              <a:rPr lang="zh-CN" altLang="en-US" sz="2800" b="1" dirty="0" smtClean="0">
                <a:solidFill>
                  <a:srgbClr val="151001"/>
                </a:solidFill>
                <a:latin typeface="华文楷体" pitchFamily="2" charset="-122"/>
                <a:ea typeface="华文楷体" pitchFamily="2" charset="-122"/>
              </a:rPr>
              <a:t>、曾经在本市科技进步奖“科学技术普及”评审组“科普人才”类获奖的完成人，再次在该评审组申报“科普人才”类项目的；</a:t>
            </a:r>
          </a:p>
          <a:p>
            <a:pPr>
              <a:lnSpc>
                <a:spcPts val="4500"/>
              </a:lnSpc>
              <a:buNone/>
            </a:pPr>
            <a:r>
              <a:rPr lang="en-US" altLang="en-US" sz="2800" b="1" dirty="0" smtClean="0">
                <a:solidFill>
                  <a:srgbClr val="151001"/>
                </a:solidFill>
                <a:latin typeface="华文楷体" pitchFamily="2" charset="-122"/>
                <a:ea typeface="华文楷体" pitchFamily="2" charset="-122"/>
              </a:rPr>
              <a:t> 16</a:t>
            </a:r>
            <a:r>
              <a:rPr lang="zh-CN" altLang="en-US" sz="2800" b="1" dirty="0" smtClean="0">
                <a:solidFill>
                  <a:srgbClr val="151001"/>
                </a:solidFill>
                <a:latin typeface="华文楷体" pitchFamily="2" charset="-122"/>
                <a:ea typeface="华文楷体" pitchFamily="2" charset="-122"/>
              </a:rPr>
              <a:t>、电子版材料与书面材料不一致的；</a:t>
            </a:r>
          </a:p>
          <a:p>
            <a:pPr>
              <a:lnSpc>
                <a:spcPts val="4500"/>
              </a:lnSpc>
              <a:buNone/>
            </a:pPr>
            <a:r>
              <a:rPr lang="en-US" altLang="en-US" sz="2800" b="1" dirty="0" smtClean="0">
                <a:solidFill>
                  <a:srgbClr val="151001"/>
                </a:solidFill>
                <a:latin typeface="华文楷体" pitchFamily="2" charset="-122"/>
                <a:ea typeface="华文楷体" pitchFamily="2" charset="-122"/>
              </a:rPr>
              <a:t> 17</a:t>
            </a:r>
            <a:r>
              <a:rPr lang="zh-CN" altLang="en-US" sz="2800" b="1" dirty="0" smtClean="0">
                <a:solidFill>
                  <a:srgbClr val="151001"/>
                </a:solidFill>
                <a:latin typeface="华文楷体" pitchFamily="2" charset="-122"/>
                <a:ea typeface="华文楷体" pitchFamily="2" charset="-122"/>
              </a:rPr>
              <a:t>、经济效益未盖财务章的；</a:t>
            </a:r>
          </a:p>
          <a:p>
            <a:pPr>
              <a:lnSpc>
                <a:spcPts val="4500"/>
              </a:lnSpc>
              <a:buNone/>
            </a:pPr>
            <a:r>
              <a:rPr lang="en-US" altLang="en-US" sz="2800" b="1" dirty="0" smtClean="0">
                <a:solidFill>
                  <a:srgbClr val="151001"/>
                </a:solidFill>
                <a:latin typeface="华文楷体" pitchFamily="2" charset="-122"/>
                <a:ea typeface="华文楷体" pitchFamily="2" charset="-122"/>
              </a:rPr>
              <a:t> 18</a:t>
            </a:r>
            <a:r>
              <a:rPr lang="zh-CN" altLang="en-US" sz="2800" b="1" dirty="0" smtClean="0">
                <a:solidFill>
                  <a:srgbClr val="151001"/>
                </a:solidFill>
                <a:latin typeface="华文楷体" pitchFamily="2" charset="-122"/>
                <a:ea typeface="华文楷体" pitchFamily="2" charset="-122"/>
              </a:rPr>
              <a:t>、应用证明无原件的。</a:t>
            </a:r>
          </a:p>
          <a:p>
            <a:endParaRPr lang="zh-CN" altLang="en-US"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WordArt 4"/>
          <p:cNvSpPr>
            <a:spLocks noChangeArrowheads="1" noChangeShapeType="1" noTextEdit="1"/>
          </p:cNvSpPr>
          <p:nvPr/>
        </p:nvSpPr>
        <p:spPr bwMode="auto">
          <a:xfrm>
            <a:off x="2771800" y="2348880"/>
            <a:ext cx="3533775" cy="1028700"/>
          </a:xfrm>
          <a:prstGeom prst="rect">
            <a:avLst/>
          </a:prstGeom>
        </p:spPr>
        <p:txBody>
          <a:bodyPr wrap="none" fromWordArt="1">
            <a:prstTxWarp prst="textPlain">
              <a:avLst>
                <a:gd name="adj" fmla="val 50000"/>
              </a:avLst>
            </a:prstTxWarp>
          </a:bodyPr>
          <a:lstStyle/>
          <a:p>
            <a:pPr algn="ctr"/>
            <a:r>
              <a:rPr lang="zh-CN" altLang="en-US" sz="4000" b="1" kern="10" dirty="0">
                <a:ln w="12700">
                  <a:solidFill>
                    <a:srgbClr val="EAEAEA"/>
                  </a:solidFill>
                  <a:round/>
                  <a:headEnd/>
                  <a:tailEnd/>
                </a:ln>
                <a:solidFill>
                  <a:srgbClr val="151001"/>
                </a:solidFill>
                <a:effectLst>
                  <a:outerShdw dist="35921" dir="2700000" sy="50000" kx="2115830" algn="bl" rotWithShape="0">
                    <a:srgbClr val="C0C0C0">
                      <a:alpha val="79999"/>
                    </a:srgbClr>
                  </a:outerShdw>
                </a:effectLst>
                <a:latin typeface="华文新魏"/>
                <a:ea typeface="华文新魏"/>
              </a:rPr>
              <a:t>谢谢各位！</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主题4">
  <a:themeElements>
    <a:clrScheme name="Office 主题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Office 主题">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Office 主题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Office 主题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Office 主题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Office 主题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Office 主题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Office 主题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Office 主题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Office 主题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8124</TotalTime>
  <Words>1892</Words>
  <Application>Microsoft Office PowerPoint</Application>
  <PresentationFormat>全屏显示(4:3)</PresentationFormat>
  <Paragraphs>202</Paragraphs>
  <Slides>53</Slides>
  <Notes>0</Notes>
  <HiddenSlides>0</HiddenSlides>
  <MMClips>0</MMClips>
  <ScaleCrop>false</ScaleCrop>
  <HeadingPairs>
    <vt:vector size="4" baseType="variant">
      <vt:variant>
        <vt:lpstr>主题</vt:lpstr>
      </vt:variant>
      <vt:variant>
        <vt:i4>1</vt:i4>
      </vt:variant>
      <vt:variant>
        <vt:lpstr>幻灯片标题</vt:lpstr>
      </vt:variant>
      <vt:variant>
        <vt:i4>53</vt:i4>
      </vt:variant>
    </vt:vector>
  </HeadingPairs>
  <TitlesOfParts>
    <vt:vector size="54" baseType="lpstr">
      <vt:lpstr>主题4</vt:lpstr>
      <vt:lpstr> 二○一五年度 上海市科学技术奖推荐工作要求   上海市科学技术奖励中心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2000年～2004年上海市获国家科技奖励情况</dc:title>
  <dc:creator>推荐书</dc:creator>
  <cp:lastModifiedBy>hp</cp:lastModifiedBy>
  <cp:revision>266</cp:revision>
  <dcterms:created xsi:type="dcterms:W3CDTF">2005-04-08T06:06:28Z</dcterms:created>
  <dcterms:modified xsi:type="dcterms:W3CDTF">2015-04-07T02:35:28Z</dcterms:modified>
</cp:coreProperties>
</file>